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roxima Nova"/>
      <p:regular r:id="rId22"/>
      <p:bold r:id="rId23"/>
      <p:italic r:id="rId24"/>
      <p:boldItalic r:id="rId25"/>
    </p:embeddedFont>
    <p:embeddedFont>
      <p:font typeface="Merriweather"/>
      <p:regular r:id="rId26"/>
      <p:bold r:id="rId27"/>
      <p:italic r:id="rId28"/>
      <p:boldItalic r:id="rId29"/>
    </p:embeddedFont>
    <p:embeddedFont>
      <p:font typeface="Alfa Slab On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roximaNova-regular.fntdata"/><Relationship Id="rId21" Type="http://schemas.openxmlformats.org/officeDocument/2006/relationships/slide" Target="slides/slide17.xml"/><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erriweather-regular.fntdata"/><Relationship Id="rId25" Type="http://schemas.openxmlformats.org/officeDocument/2006/relationships/font" Target="fonts/ProximaNova-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bold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AlfaSlabOne-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44784abc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44784abc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4d93fd618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d93fd618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0ab7a6b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0ab7a6b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1c27962f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1c27962f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58ebd536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658ebd536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7c34eefba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c34eefba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4d93fd618f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d93fd618f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8882f8b8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8882f8b8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4d93fd618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d93fd618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4d93fd618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d93fd618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4d7bcc4bf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d7bcc4bf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4d7bcc4bf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d7bcc4bf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4d7bcc4bf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d7bcc4bf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d46ad0bdd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d46ad0bdd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8882f8b8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8882f8b8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57cb967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657cb967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4d7bcc4bfe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d7bcc4bfe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gradFill>
          <a:gsLst>
            <a:gs pos="0">
              <a:srgbClr val="F2F2F2"/>
            </a:gs>
            <a:gs pos="100000">
              <a:srgbClr val="A6A6A6"/>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katyvirtualschool.org" TargetMode="External"/><Relationship Id="rId4" Type="http://schemas.openxmlformats.org/officeDocument/2006/relationships/hyperlink" Target="https://www.katyisd.org/Page/5000" TargetMode="External"/><Relationship Id="rId5" Type="http://schemas.openxmlformats.org/officeDocument/2006/relationships/image" Target="../media/image9.jpg"/><Relationship Id="rId6"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hyperlink" Target="http://www.youtube.com/watch?v=-SW4q8adQns" TargetMode="External"/><Relationship Id="rId5"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hyperlink" Target="https://url.avanan.click/v2/___https:/youtu.be/Od4xDnMcF90___.YXAzOmthdHlpc2QyOmE6bzpmNDkxNTNiYzAxM2ZjMjRiNWJlYjgwYTgxMGFhMTM2MDo1OmUwMzU6YzgxZDc3NmExOGUwNjdmYmE4ODI4NGFlZWM3OGUwNzc0MmRhOGJkNmI0MmYxOWZiMTFjZTY2ZDk0MTNmOWMzNDpo" TargetMode="External"/><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katyisd.org/dept/campusadmin/ksat/Pages/default.aspx" TargetMode="External"/><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13"/>
          <p:cNvSpPr txBox="1"/>
          <p:nvPr/>
        </p:nvSpPr>
        <p:spPr>
          <a:xfrm>
            <a:off x="204300" y="3779925"/>
            <a:ext cx="8939700" cy="975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t/>
            </a:r>
            <a:endParaRPr sz="5400">
              <a:solidFill>
                <a:srgbClr val="1C3AA9"/>
              </a:solidFill>
              <a:latin typeface="Alfa Slab One"/>
              <a:ea typeface="Alfa Slab One"/>
              <a:cs typeface="Alfa Slab One"/>
              <a:sym typeface="Alfa Slab One"/>
            </a:endParaRPr>
          </a:p>
          <a:p>
            <a:pPr indent="0" lvl="0" marL="0" rtl="0" algn="ctr">
              <a:lnSpc>
                <a:spcPct val="138000"/>
              </a:lnSpc>
              <a:spcBef>
                <a:spcPts val="0"/>
              </a:spcBef>
              <a:spcAft>
                <a:spcPts val="0"/>
              </a:spcAft>
              <a:buNone/>
            </a:pPr>
            <a:r>
              <a:rPr lang="en" sz="1600">
                <a:solidFill>
                  <a:schemeClr val="accent5"/>
                </a:solidFill>
                <a:latin typeface="Merriweather"/>
                <a:ea typeface="Merriweather"/>
                <a:cs typeface="Merriweather"/>
                <a:sym typeface="Merriweather"/>
              </a:rPr>
              <a:t>THINK. </a:t>
            </a:r>
            <a:r>
              <a:rPr lang="en" sz="1600">
                <a:latin typeface="Merriweather"/>
                <a:ea typeface="Merriweather"/>
                <a:cs typeface="Merriweather"/>
                <a:sym typeface="Merriweather"/>
              </a:rPr>
              <a:t>WORK.</a:t>
            </a:r>
            <a:r>
              <a:rPr lang="en" sz="1600">
                <a:solidFill>
                  <a:schemeClr val="accent5"/>
                </a:solidFill>
                <a:latin typeface="Merriweather"/>
                <a:ea typeface="Merriweather"/>
                <a:cs typeface="Merriweather"/>
                <a:sym typeface="Merriweather"/>
              </a:rPr>
              <a:t> GROW.</a:t>
            </a:r>
            <a:endParaRPr sz="1600">
              <a:solidFill>
                <a:schemeClr val="accent5"/>
              </a:solidFill>
              <a:latin typeface="Merriweather"/>
              <a:ea typeface="Merriweather"/>
              <a:cs typeface="Merriweather"/>
              <a:sym typeface="Merriweather"/>
            </a:endParaRPr>
          </a:p>
          <a:p>
            <a:pPr indent="0" lvl="0" marL="0" rtl="0" algn="ctr">
              <a:lnSpc>
                <a:spcPct val="138000"/>
              </a:lnSpc>
              <a:spcBef>
                <a:spcPts val="600"/>
              </a:spcBef>
              <a:spcAft>
                <a:spcPts val="0"/>
              </a:spcAft>
              <a:buNone/>
            </a:pPr>
            <a:r>
              <a:rPr lang="en" sz="1600">
                <a:solidFill>
                  <a:schemeClr val="accent5"/>
                </a:solidFill>
                <a:latin typeface="Merriweather"/>
                <a:ea typeface="Merriweather"/>
                <a:cs typeface="Merriweather"/>
                <a:sym typeface="Merriweather"/>
              </a:rPr>
              <a:t>#TAYLORPRIDE247</a:t>
            </a:r>
            <a:endParaRPr sz="1600">
              <a:solidFill>
                <a:schemeClr val="accent5"/>
              </a:solidFill>
              <a:latin typeface="Merriweather"/>
              <a:ea typeface="Merriweather"/>
              <a:cs typeface="Merriweather"/>
              <a:sym typeface="Merriweather"/>
            </a:endParaRPr>
          </a:p>
          <a:p>
            <a:pPr indent="0" lvl="0" marL="0" rtl="0" algn="l">
              <a:lnSpc>
                <a:spcPct val="115000"/>
              </a:lnSpc>
              <a:spcBef>
                <a:spcPts val="60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p:txBody>
      </p:sp>
      <p:sp>
        <p:nvSpPr>
          <p:cNvPr id="57" name="Google Shape;57;p13"/>
          <p:cNvSpPr txBox="1"/>
          <p:nvPr/>
        </p:nvSpPr>
        <p:spPr>
          <a:xfrm>
            <a:off x="60900" y="91850"/>
            <a:ext cx="9022200" cy="10740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5400">
                <a:solidFill>
                  <a:srgbClr val="1C3AA9"/>
                </a:solidFill>
                <a:latin typeface="Alfa Slab One"/>
                <a:ea typeface="Alfa Slab One"/>
                <a:cs typeface="Alfa Slab One"/>
                <a:sym typeface="Alfa Slab One"/>
              </a:rPr>
              <a:t>Taylor</a:t>
            </a:r>
            <a:r>
              <a:rPr lang="en" sz="5400">
                <a:solidFill>
                  <a:srgbClr val="1C3AA9"/>
                </a:solidFill>
                <a:latin typeface="Alfa Slab One"/>
                <a:ea typeface="Alfa Slab One"/>
                <a:cs typeface="Alfa Slab One"/>
                <a:sym typeface="Alfa Slab One"/>
              </a:rPr>
              <a:t> Course Selection</a:t>
            </a:r>
            <a:endParaRPr/>
          </a:p>
        </p:txBody>
      </p:sp>
      <p:sp>
        <p:nvSpPr>
          <p:cNvPr id="58" name="Google Shape;58;p13"/>
          <p:cNvSpPr txBox="1"/>
          <p:nvPr/>
        </p:nvSpPr>
        <p:spPr>
          <a:xfrm>
            <a:off x="1875875" y="1066875"/>
            <a:ext cx="5122200" cy="6570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b="1" lang="en" sz="2400">
                <a:solidFill>
                  <a:srgbClr val="1C3AA9"/>
                </a:solidFill>
                <a:latin typeface="Proxima Nova"/>
                <a:ea typeface="Proxima Nova"/>
                <a:cs typeface="Proxima Nova"/>
                <a:sym typeface="Proxima Nova"/>
              </a:rPr>
              <a:t>Future</a:t>
            </a:r>
            <a:r>
              <a:rPr b="1" lang="en" sz="2400">
                <a:solidFill>
                  <a:srgbClr val="1C3AA9"/>
                </a:solidFill>
                <a:latin typeface="Proxima Nova"/>
                <a:ea typeface="Proxima Nova"/>
                <a:cs typeface="Proxima Nova"/>
                <a:sym typeface="Proxima Nova"/>
              </a:rPr>
              <a:t> 9th grade</a:t>
            </a:r>
            <a:endParaRPr b="1" sz="24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59" name="Google Shape;59;p13"/>
          <p:cNvSpPr/>
          <p:nvPr/>
        </p:nvSpPr>
        <p:spPr>
          <a:xfrm>
            <a:off x="150750" y="98850"/>
            <a:ext cx="8842500" cy="4945800"/>
          </a:xfrm>
          <a:prstGeom prst="rect">
            <a:avLst/>
          </a:prstGeom>
          <a:noFill/>
          <a:ln cap="flat" cmpd="sng" w="7620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ee the source image" id="60" name="Google Shape;60;p13"/>
          <p:cNvPicPr preferRelativeResize="0"/>
          <p:nvPr/>
        </p:nvPicPr>
        <p:blipFill rotWithShape="1">
          <a:blip r:embed="rId3">
            <a:alphaModFix/>
          </a:blip>
          <a:srcRect b="12280" l="0" r="18606" t="0"/>
          <a:stretch/>
        </p:blipFill>
        <p:spPr>
          <a:xfrm>
            <a:off x="2235350" y="995825"/>
            <a:ext cx="4877625" cy="2990875"/>
          </a:xfrm>
          <a:prstGeom prst="rect">
            <a:avLst/>
          </a:prstGeom>
          <a:noFill/>
          <a:ln>
            <a:noFill/>
          </a:ln>
        </p:spPr>
      </p:pic>
      <p:pic>
        <p:nvPicPr>
          <p:cNvPr descr="Image result for Taylor High School Logo" id="61" name="Google Shape;61;p13"/>
          <p:cNvPicPr preferRelativeResize="0"/>
          <p:nvPr/>
        </p:nvPicPr>
        <p:blipFill>
          <a:blip r:embed="rId4">
            <a:alphaModFix/>
          </a:blip>
          <a:stretch>
            <a:fillRect/>
          </a:stretch>
        </p:blipFill>
        <p:spPr>
          <a:xfrm>
            <a:off x="490075" y="3155600"/>
            <a:ext cx="1519350" cy="1599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1" name="Shape 141"/>
        <p:cNvGrpSpPr/>
        <p:nvPr/>
      </p:nvGrpSpPr>
      <p:grpSpPr>
        <a:xfrm>
          <a:off x="0" y="0"/>
          <a:ext cx="0" cy="0"/>
          <a:chOff x="0" y="0"/>
          <a:chExt cx="0" cy="0"/>
        </a:xfrm>
      </p:grpSpPr>
      <p:sp>
        <p:nvSpPr>
          <p:cNvPr id="142" name="Google Shape;142;p22"/>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             Virtual School Summer School</a:t>
            </a:r>
            <a:endParaRPr b="1">
              <a:solidFill>
                <a:schemeClr val="accent5"/>
              </a:solidFill>
              <a:latin typeface="Proxima Nova"/>
              <a:ea typeface="Proxima Nova"/>
              <a:cs typeface="Proxima Nova"/>
              <a:sym typeface="Proxima Nova"/>
            </a:endParaRPr>
          </a:p>
        </p:txBody>
      </p:sp>
      <p:cxnSp>
        <p:nvCxnSpPr>
          <p:cNvPr id="143" name="Google Shape;143;p22"/>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sp>
        <p:nvSpPr>
          <p:cNvPr id="144" name="Google Shape;144;p22"/>
          <p:cNvSpPr txBox="1"/>
          <p:nvPr/>
        </p:nvSpPr>
        <p:spPr>
          <a:xfrm>
            <a:off x="1003775" y="724350"/>
            <a:ext cx="7424700" cy="3694800"/>
          </a:xfrm>
          <a:prstGeom prst="rect">
            <a:avLst/>
          </a:prstGeom>
          <a:noFill/>
          <a:ln>
            <a:noFill/>
          </a:ln>
        </p:spPr>
        <p:txBody>
          <a:bodyPr anchorCtr="0" anchor="t" bIns="91425" lIns="91425" spcFirstLastPara="1" rIns="91425" wrap="square" tIns="91425">
            <a:noAutofit/>
          </a:bodyPr>
          <a:lstStyle/>
          <a:p>
            <a:pPr indent="-317500" lvl="0" marL="457200" rtl="0" algn="l">
              <a:lnSpc>
                <a:spcPct val="140000"/>
              </a:lnSpc>
              <a:spcBef>
                <a:spcPts val="1800"/>
              </a:spcBef>
              <a:spcAft>
                <a:spcPts val="0"/>
              </a:spcAft>
              <a:buClr>
                <a:schemeClr val="accent5"/>
              </a:buClr>
              <a:buSzPts val="1400"/>
              <a:buFont typeface="Proxima Nova"/>
              <a:buChar char="●"/>
            </a:pPr>
            <a:r>
              <a:rPr lang="en">
                <a:solidFill>
                  <a:srgbClr val="C40000"/>
                </a:solidFill>
                <a:latin typeface="Proxima Nova"/>
                <a:ea typeface="Proxima Nova"/>
                <a:cs typeface="Proxima Nova"/>
                <a:sym typeface="Proxima Nova"/>
              </a:rPr>
              <a:t>Cost - </a:t>
            </a:r>
            <a:r>
              <a:rPr lang="en">
                <a:solidFill>
                  <a:schemeClr val="accent5"/>
                </a:solidFill>
                <a:latin typeface="Proxima Nova"/>
                <a:ea typeface="Proxima Nova"/>
                <a:cs typeface="Proxima Nova"/>
                <a:sym typeface="Proxima Nova"/>
              </a:rPr>
              <a:t>Most KVS courses are $200 per semester. </a:t>
            </a:r>
            <a:r>
              <a:rPr lang="en">
                <a:solidFill>
                  <a:srgbClr val="222222"/>
                </a:solidFill>
                <a:latin typeface="Proxima Nova"/>
                <a:ea typeface="Proxima Nova"/>
                <a:cs typeface="Proxima Nova"/>
                <a:sym typeface="Proxima Nova"/>
              </a:rPr>
              <a:t> </a:t>
            </a:r>
            <a:endParaRPr>
              <a:solidFill>
                <a:srgbClr val="222222"/>
              </a:solidFill>
              <a:latin typeface="Proxima Nova"/>
              <a:ea typeface="Proxima Nova"/>
              <a:cs typeface="Proxima Nova"/>
              <a:sym typeface="Proxima Nova"/>
            </a:endParaRPr>
          </a:p>
          <a:p>
            <a:pPr indent="-317500" lvl="0" marL="457200" rtl="0" algn="l">
              <a:lnSpc>
                <a:spcPct val="140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Registration Process</a:t>
            </a:r>
            <a:endParaRPr>
              <a:solidFill>
                <a:schemeClr val="accent5"/>
              </a:solidFill>
              <a:latin typeface="Proxima Nova"/>
              <a:ea typeface="Proxima Nova"/>
              <a:cs typeface="Proxima Nova"/>
              <a:sym typeface="Proxima Nova"/>
            </a:endParaRPr>
          </a:p>
          <a:p>
            <a:pPr indent="-317500" lvl="1" marL="914400" rtl="0" algn="l">
              <a:lnSpc>
                <a:spcPct val="150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To register for a course through KVS:</a:t>
            </a:r>
            <a:endParaRPr>
              <a:solidFill>
                <a:srgbClr val="222222"/>
              </a:solidFill>
              <a:highlight>
                <a:srgbClr val="FFFFFF"/>
              </a:highlight>
              <a:latin typeface="Proxima Nova"/>
              <a:ea typeface="Proxima Nova"/>
              <a:cs typeface="Proxima Nova"/>
              <a:sym typeface="Proxima Nova"/>
            </a:endParaRPr>
          </a:p>
          <a:p>
            <a:pPr indent="-317500" lvl="2" marL="1371600" rtl="0" algn="l">
              <a:lnSpc>
                <a:spcPct val="150000"/>
              </a:lnSpc>
              <a:spcBef>
                <a:spcPts val="0"/>
              </a:spcBef>
              <a:spcAft>
                <a:spcPts val="0"/>
              </a:spcAft>
              <a:buClr>
                <a:srgbClr val="1C3AA9"/>
              </a:buClr>
              <a:buSzPts val="1400"/>
              <a:buFont typeface="Proxima Nova"/>
              <a:buChar char="■"/>
            </a:pPr>
            <a:r>
              <a:rPr lang="en" sz="1100">
                <a:solidFill>
                  <a:srgbClr val="1C3AA9"/>
                </a:solidFill>
                <a:latin typeface="Proxima Nova"/>
                <a:ea typeface="Proxima Nova"/>
                <a:cs typeface="Proxima Nova"/>
                <a:sym typeface="Proxima Nova"/>
              </a:rPr>
              <a:t>All HS original credit will be online through KVS this summer.</a:t>
            </a:r>
            <a:r>
              <a:rPr b="1" lang="en" sz="1100">
                <a:solidFill>
                  <a:srgbClr val="1C3AA9"/>
                </a:solidFill>
                <a:latin typeface="Proxima Nova"/>
                <a:ea typeface="Proxima Nova"/>
                <a:cs typeface="Proxima Nova"/>
                <a:sym typeface="Proxima Nova"/>
              </a:rPr>
              <a:t> KVS registration begins at 7:00am on February 1</a:t>
            </a:r>
            <a:r>
              <a:rPr lang="en" sz="1100">
                <a:solidFill>
                  <a:srgbClr val="1C3AA9"/>
                </a:solidFill>
                <a:latin typeface="Proxima Nova"/>
                <a:ea typeface="Proxima Nova"/>
                <a:cs typeface="Proxima Nova"/>
                <a:sym typeface="Proxima Nova"/>
              </a:rPr>
              <a:t>. Students will register by visiting</a:t>
            </a:r>
            <a:r>
              <a:rPr lang="en" sz="1100">
                <a:solidFill>
                  <a:srgbClr val="1C3AA9"/>
                </a:solidFill>
                <a:uFill>
                  <a:noFill/>
                </a:uFill>
                <a:latin typeface="Proxima Nova"/>
                <a:ea typeface="Proxima Nova"/>
                <a:cs typeface="Proxima Nova"/>
                <a:sym typeface="Proxima Nova"/>
                <a:hlinkClick r:id="rId3">
                  <a:extLst>
                    <a:ext uri="{A12FA001-AC4F-418D-AE19-62706E023703}">
                      <ahyp:hlinkClr val="tx"/>
                    </a:ext>
                  </a:extLst>
                </a:hlinkClick>
              </a:rPr>
              <a:t> </a:t>
            </a:r>
            <a:r>
              <a:rPr lang="en" sz="1100" u="sng">
                <a:solidFill>
                  <a:schemeClr val="hlink"/>
                </a:solidFill>
                <a:latin typeface="Proxima Nova"/>
                <a:ea typeface="Proxima Nova"/>
                <a:cs typeface="Proxima Nova"/>
                <a:sym typeface="Proxima Nova"/>
                <a:hlinkClick r:id="rId4"/>
              </a:rPr>
              <a:t>https://www.katyisd.org/Page/5000</a:t>
            </a:r>
            <a:r>
              <a:rPr lang="en" sz="1100">
                <a:solidFill>
                  <a:srgbClr val="1C3AA9"/>
                </a:solidFill>
                <a:latin typeface="Proxima Nova"/>
                <a:ea typeface="Proxima Nova"/>
                <a:cs typeface="Proxima Nova"/>
                <a:sym typeface="Proxima Nova"/>
              </a:rPr>
              <a:t> and clicking on the Katy Virtual School Application link. </a:t>
            </a:r>
            <a:endParaRPr sz="1100"/>
          </a:p>
          <a:p>
            <a:pPr indent="-317500" lvl="0" marL="457200" rtl="0" algn="l">
              <a:lnSpc>
                <a:spcPct val="150000"/>
              </a:lnSpc>
              <a:spcBef>
                <a:spcPts val="0"/>
              </a:spcBef>
              <a:spcAft>
                <a:spcPts val="0"/>
              </a:spcAft>
              <a:buClr>
                <a:schemeClr val="accent5"/>
              </a:buClr>
              <a:buSzPts val="1400"/>
              <a:buFont typeface="Proxima Nova"/>
              <a:buChar char="●"/>
            </a:pPr>
            <a:r>
              <a:rPr lang="en" sz="1300">
                <a:solidFill>
                  <a:srgbClr val="B10026"/>
                </a:solidFill>
                <a:latin typeface="Proxima Nova"/>
                <a:ea typeface="Proxima Nova"/>
                <a:cs typeface="Proxima Nova"/>
                <a:sym typeface="Proxima Nova"/>
              </a:rPr>
              <a:t>Registration for Summer &amp; Fall 2024 will open February 1, 2024 at 7 AM. The last day to register will be May 27, 2024. The last day to drop with a refund is May 31, 2024.</a:t>
            </a:r>
            <a:r>
              <a:rPr lang="en">
                <a:solidFill>
                  <a:srgbClr val="B10026"/>
                </a:solidFill>
                <a:latin typeface="Proxima Nova"/>
                <a:ea typeface="Proxima Nova"/>
                <a:cs typeface="Proxima Nova"/>
                <a:sym typeface="Proxima Nova"/>
              </a:rPr>
              <a:t> </a:t>
            </a:r>
            <a:endParaRPr>
              <a:solidFill>
                <a:srgbClr val="B10026"/>
              </a:solidFill>
              <a:latin typeface="Proxima Nova"/>
              <a:ea typeface="Proxima Nova"/>
              <a:cs typeface="Proxima Nova"/>
              <a:sym typeface="Proxima Nova"/>
            </a:endParaRPr>
          </a:p>
          <a:p>
            <a:pPr indent="0" lvl="0" marL="0" rtl="0" algn="l">
              <a:lnSpc>
                <a:spcPct val="115000"/>
              </a:lnSpc>
              <a:spcBef>
                <a:spcPts val="1200"/>
              </a:spcBef>
              <a:spcAft>
                <a:spcPts val="0"/>
              </a:spcAft>
              <a:buNone/>
            </a:pPr>
            <a:r>
              <a:rPr b="1" lang="en" sz="1100">
                <a:solidFill>
                  <a:srgbClr val="1C3AA9"/>
                </a:solidFill>
                <a:latin typeface="Proxima Nova"/>
                <a:ea typeface="Proxima Nova"/>
                <a:cs typeface="Proxima Nova"/>
                <a:sym typeface="Proxima Nova"/>
              </a:rPr>
              <a:t>Students entering the 9</a:t>
            </a:r>
            <a:r>
              <a:rPr b="1" baseline="30000" lang="en" sz="1100">
                <a:solidFill>
                  <a:srgbClr val="1C3AA9"/>
                </a:solidFill>
                <a:latin typeface="Proxima Nova"/>
                <a:ea typeface="Proxima Nova"/>
                <a:cs typeface="Proxima Nova"/>
                <a:sym typeface="Proxima Nova"/>
              </a:rPr>
              <a:t>th</a:t>
            </a:r>
            <a:r>
              <a:rPr b="1" lang="en" sz="1100">
                <a:solidFill>
                  <a:srgbClr val="1C3AA9"/>
                </a:solidFill>
                <a:latin typeface="Proxima Nova"/>
                <a:ea typeface="Proxima Nova"/>
                <a:cs typeface="Proxima Nova"/>
                <a:sym typeface="Proxima Nova"/>
              </a:rPr>
              <a:t> grade can take the following:</a:t>
            </a:r>
            <a:endParaRPr b="1" sz="1100">
              <a:solidFill>
                <a:srgbClr val="1C3AA9"/>
              </a:solidFill>
              <a:latin typeface="Proxima Nova"/>
              <a:ea typeface="Proxima Nova"/>
              <a:cs typeface="Proxima Nova"/>
              <a:sym typeface="Proxima Nova"/>
            </a:endParaRPr>
          </a:p>
          <a:p>
            <a:pPr indent="-298450" lvl="0" marL="457200" rtl="0" algn="l">
              <a:lnSpc>
                <a:spcPct val="115000"/>
              </a:lnSpc>
              <a:spcBef>
                <a:spcPts val="120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World Geography KAP</a:t>
            </a:r>
            <a:endParaRPr sz="1100">
              <a:solidFill>
                <a:srgbClr val="1C3AA9"/>
              </a:solidFill>
              <a:latin typeface="Proxima Nova"/>
              <a:ea typeface="Proxima Nova"/>
              <a:cs typeface="Proxima Nova"/>
              <a:sym typeface="Proxima Nova"/>
            </a:endParaRPr>
          </a:p>
          <a:p>
            <a:pPr indent="-298450" lvl="0" marL="457200" rtl="0" algn="l">
              <a:lnSpc>
                <a:spcPct val="115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World Geography</a:t>
            </a:r>
            <a:endParaRPr sz="1100">
              <a:solidFill>
                <a:srgbClr val="1C3AA9"/>
              </a:solidFill>
              <a:latin typeface="Proxima Nova"/>
              <a:ea typeface="Proxima Nova"/>
              <a:cs typeface="Proxima Nova"/>
              <a:sym typeface="Proxima Nova"/>
            </a:endParaRPr>
          </a:p>
          <a:p>
            <a:pPr indent="-298450" lvl="0" marL="457200" rtl="0" algn="l">
              <a:lnSpc>
                <a:spcPct val="115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Liftetime Fitness and Wellness Pursuits (PE credit)</a:t>
            </a:r>
            <a:endParaRPr sz="1100">
              <a:solidFill>
                <a:srgbClr val="1C3AA9"/>
              </a:solidFill>
              <a:latin typeface="Proxima Nova"/>
              <a:ea typeface="Proxima Nova"/>
              <a:cs typeface="Proxima Nova"/>
              <a:sym typeface="Proxima Nova"/>
            </a:endParaRPr>
          </a:p>
          <a:p>
            <a:pPr indent="-298450" lvl="0" marL="457200" rtl="0" algn="l">
              <a:lnSpc>
                <a:spcPct val="115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Health</a:t>
            </a:r>
            <a:endParaRPr sz="1100">
              <a:solidFill>
                <a:srgbClr val="1C3AA9"/>
              </a:solidFill>
              <a:latin typeface="Proxima Nova"/>
              <a:ea typeface="Proxima Nova"/>
              <a:cs typeface="Proxima Nova"/>
              <a:sym typeface="Proxima Nova"/>
            </a:endParaRPr>
          </a:p>
          <a:p>
            <a:pPr indent="-298450" lvl="0" marL="457200" rtl="0" algn="l">
              <a:lnSpc>
                <a:spcPct val="115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Professional Communications</a:t>
            </a:r>
            <a:endParaRPr sz="1100">
              <a:solidFill>
                <a:srgbClr val="1C3AA9"/>
              </a:solidFill>
              <a:latin typeface="Proxima Nova"/>
              <a:ea typeface="Proxima Nova"/>
              <a:cs typeface="Proxima Nova"/>
              <a:sym typeface="Proxima Nova"/>
            </a:endParaRPr>
          </a:p>
          <a:p>
            <a:pPr indent="-298450" lvl="0" marL="457200" rtl="0" algn="l">
              <a:lnSpc>
                <a:spcPct val="115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Math Models</a:t>
            </a:r>
            <a:endParaRPr sz="1100">
              <a:solidFill>
                <a:srgbClr val="1C3AA9"/>
              </a:solidFill>
              <a:latin typeface="Proxima Nova"/>
              <a:ea typeface="Proxima Nova"/>
              <a:cs typeface="Proxima Nova"/>
              <a:sym typeface="Proxima Nova"/>
            </a:endParaRPr>
          </a:p>
          <a:p>
            <a:pPr indent="0" lvl="0" marL="457200" rtl="0" algn="l">
              <a:lnSpc>
                <a:spcPct val="150000"/>
              </a:lnSpc>
              <a:spcBef>
                <a:spcPts val="1200"/>
              </a:spcBef>
              <a:spcAft>
                <a:spcPts val="0"/>
              </a:spcAft>
              <a:buNone/>
            </a:pPr>
            <a:r>
              <a:t/>
            </a:r>
            <a:endParaRPr>
              <a:solidFill>
                <a:srgbClr val="B10026"/>
              </a:solidFill>
              <a:latin typeface="Proxima Nova"/>
              <a:ea typeface="Proxima Nova"/>
              <a:cs typeface="Proxima Nova"/>
              <a:sym typeface="Proxima Nova"/>
            </a:endParaRPr>
          </a:p>
          <a:p>
            <a:pPr indent="0" lvl="0" marL="0" rtl="0" algn="l">
              <a:lnSpc>
                <a:spcPct val="115000"/>
              </a:lnSpc>
              <a:spcBef>
                <a:spcPts val="800"/>
              </a:spcBef>
              <a:spcAft>
                <a:spcPts val="0"/>
              </a:spcAft>
              <a:buNone/>
            </a:pPr>
            <a:r>
              <a:t/>
            </a:r>
            <a:endParaRPr>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chemeClr val="accent5"/>
              </a:solidFill>
              <a:latin typeface="Proxima Nova"/>
              <a:ea typeface="Proxima Nova"/>
              <a:cs typeface="Proxima Nova"/>
              <a:sym typeface="Proxima Nova"/>
            </a:endParaRPr>
          </a:p>
        </p:txBody>
      </p:sp>
      <p:pic>
        <p:nvPicPr>
          <p:cNvPr descr="Image result for Taylor High School Logo" id="145" name="Google Shape;145;p22"/>
          <p:cNvPicPr preferRelativeResize="0"/>
          <p:nvPr/>
        </p:nvPicPr>
        <p:blipFill>
          <a:blip r:embed="rId5">
            <a:alphaModFix/>
          </a:blip>
          <a:stretch>
            <a:fillRect/>
          </a:stretch>
        </p:blipFill>
        <p:spPr>
          <a:xfrm>
            <a:off x="7946775" y="4008200"/>
            <a:ext cx="860650" cy="905950"/>
          </a:xfrm>
          <a:prstGeom prst="rect">
            <a:avLst/>
          </a:prstGeom>
          <a:noFill/>
          <a:ln>
            <a:noFill/>
          </a:ln>
        </p:spPr>
      </p:pic>
      <p:pic>
        <p:nvPicPr>
          <p:cNvPr id="146" name="Google Shape;146;p22"/>
          <p:cNvPicPr preferRelativeResize="0"/>
          <p:nvPr/>
        </p:nvPicPr>
        <p:blipFill>
          <a:blip r:embed="rId6">
            <a:alphaModFix/>
          </a:blip>
          <a:stretch>
            <a:fillRect/>
          </a:stretch>
        </p:blipFill>
        <p:spPr>
          <a:xfrm>
            <a:off x="182075" y="113469"/>
            <a:ext cx="2194175" cy="72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 name="Shape 150"/>
        <p:cNvGrpSpPr/>
        <p:nvPr/>
      </p:nvGrpSpPr>
      <p:grpSpPr>
        <a:xfrm>
          <a:off x="0" y="0"/>
          <a:ext cx="0" cy="0"/>
          <a:chOff x="0" y="0"/>
          <a:chExt cx="0" cy="0"/>
        </a:xfrm>
      </p:grpSpPr>
      <p:sp>
        <p:nvSpPr>
          <p:cNvPr id="151" name="Google Shape;151;p23"/>
          <p:cNvSpPr txBox="1"/>
          <p:nvPr>
            <p:ph type="title"/>
          </p:nvPr>
        </p:nvSpPr>
        <p:spPr>
          <a:xfrm>
            <a:off x="286825" y="1059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NJROTC Program</a:t>
            </a:r>
            <a:endParaRPr sz="3600">
              <a:solidFill>
                <a:schemeClr val="accent5"/>
              </a:solidFill>
            </a:endParaRPr>
          </a:p>
        </p:txBody>
      </p:sp>
      <p:sp>
        <p:nvSpPr>
          <p:cNvPr id="152" name="Google Shape;152;p23"/>
          <p:cNvSpPr txBox="1"/>
          <p:nvPr>
            <p:ph idx="1" type="body"/>
          </p:nvPr>
        </p:nvSpPr>
        <p:spPr>
          <a:xfrm>
            <a:off x="311700" y="1654925"/>
            <a:ext cx="8520600" cy="3488700"/>
          </a:xfrm>
          <a:prstGeom prst="rect">
            <a:avLst/>
          </a:prstGeom>
        </p:spPr>
        <p:txBody>
          <a:bodyPr anchorCtr="0" anchor="ctr" bIns="91425" lIns="91425" spcFirstLastPara="1" rIns="91425" wrap="square" tIns="91425">
            <a:noAutofit/>
          </a:bodyPr>
          <a:lstStyle/>
          <a:p>
            <a:pPr indent="0" lvl="0" marL="0" rtl="0" algn="l">
              <a:lnSpc>
                <a:spcPct val="138000"/>
              </a:lnSpc>
              <a:spcBef>
                <a:spcPts val="0"/>
              </a:spcBef>
              <a:spcAft>
                <a:spcPts val="0"/>
              </a:spcAft>
              <a:buNone/>
            </a:pPr>
            <a:r>
              <a:rPr lang="en">
                <a:solidFill>
                  <a:srgbClr val="1C3AA9"/>
                </a:solidFill>
              </a:rPr>
              <a:t>NJROTC can be </a:t>
            </a:r>
            <a:r>
              <a:rPr lang="en">
                <a:solidFill>
                  <a:srgbClr val="1C3AA9"/>
                </a:solidFill>
              </a:rPr>
              <a:t>used</a:t>
            </a:r>
            <a:r>
              <a:rPr lang="en">
                <a:solidFill>
                  <a:srgbClr val="1C3AA9"/>
                </a:solidFill>
              </a:rPr>
              <a:t> as a PE credit and there is no obligated military service; NJROTC is a </a:t>
            </a:r>
            <a:r>
              <a:rPr lang="en">
                <a:solidFill>
                  <a:srgbClr val="1C3AA9"/>
                </a:solidFill>
              </a:rPr>
              <a:t>citizenship</a:t>
            </a:r>
            <a:r>
              <a:rPr lang="en">
                <a:solidFill>
                  <a:srgbClr val="1C3AA9"/>
                </a:solidFill>
              </a:rPr>
              <a:t> and character development program.</a:t>
            </a:r>
            <a:endParaRPr>
              <a:solidFill>
                <a:srgbClr val="1C3AA9"/>
              </a:solidFill>
            </a:endParaRPr>
          </a:p>
          <a:p>
            <a:pPr indent="0" lvl="0" marL="0" rtl="0" algn="l">
              <a:lnSpc>
                <a:spcPct val="138000"/>
              </a:lnSpc>
              <a:spcBef>
                <a:spcPts val="1600"/>
              </a:spcBef>
              <a:spcAft>
                <a:spcPts val="0"/>
              </a:spcAft>
              <a:buNone/>
            </a:pPr>
            <a:r>
              <a:t/>
            </a:r>
            <a:endParaRPr>
              <a:solidFill>
                <a:srgbClr val="1C3AA9"/>
              </a:solidFill>
            </a:endParaRPr>
          </a:p>
          <a:p>
            <a:pPr indent="0" lvl="0" marL="0" rtl="0" algn="l">
              <a:lnSpc>
                <a:spcPct val="138000"/>
              </a:lnSpc>
              <a:spcBef>
                <a:spcPts val="1600"/>
              </a:spcBef>
              <a:spcAft>
                <a:spcPts val="0"/>
              </a:spcAft>
              <a:buNone/>
            </a:pPr>
            <a:r>
              <a:t/>
            </a:r>
            <a:endParaRPr>
              <a:solidFill>
                <a:srgbClr val="1C3AA9"/>
              </a:solidFill>
            </a:endParaRPr>
          </a:p>
          <a:p>
            <a:pPr indent="0" lvl="0" marL="0" rtl="0" algn="l">
              <a:lnSpc>
                <a:spcPct val="138000"/>
              </a:lnSpc>
              <a:spcBef>
                <a:spcPts val="1600"/>
              </a:spcBef>
              <a:spcAft>
                <a:spcPts val="0"/>
              </a:spcAft>
              <a:buNone/>
            </a:pPr>
            <a:r>
              <a:t/>
            </a:r>
            <a:endParaRPr>
              <a:solidFill>
                <a:srgbClr val="1C3AA9"/>
              </a:solidFill>
            </a:endParaRPr>
          </a:p>
          <a:p>
            <a:pPr indent="0" lvl="0" marL="0" rtl="0" algn="l">
              <a:lnSpc>
                <a:spcPct val="138000"/>
              </a:lnSpc>
              <a:spcBef>
                <a:spcPts val="1600"/>
              </a:spcBef>
              <a:spcAft>
                <a:spcPts val="0"/>
              </a:spcAft>
              <a:buNone/>
            </a:pPr>
            <a:r>
              <a:t/>
            </a:r>
            <a:endParaRPr>
              <a:solidFill>
                <a:srgbClr val="1C3AA9"/>
              </a:solidFill>
            </a:endParaRPr>
          </a:p>
          <a:p>
            <a:pPr indent="0" lvl="0" marL="0" rtl="0" algn="l">
              <a:lnSpc>
                <a:spcPct val="138000"/>
              </a:lnSpc>
              <a:spcBef>
                <a:spcPts val="1600"/>
              </a:spcBef>
              <a:spcAft>
                <a:spcPts val="0"/>
              </a:spcAft>
              <a:buNone/>
            </a:pPr>
            <a:r>
              <a:t/>
            </a:r>
            <a:endParaRPr>
              <a:solidFill>
                <a:srgbClr val="1C3AA9"/>
              </a:solidFill>
            </a:endParaRPr>
          </a:p>
          <a:p>
            <a:pPr indent="-342900" lvl="0" marL="457200" rtl="0" algn="l">
              <a:lnSpc>
                <a:spcPct val="138000"/>
              </a:lnSpc>
              <a:spcBef>
                <a:spcPts val="1600"/>
              </a:spcBef>
              <a:spcAft>
                <a:spcPts val="0"/>
              </a:spcAft>
              <a:buClr>
                <a:srgbClr val="1C3AA9"/>
              </a:buClr>
              <a:buSzPts val="1800"/>
              <a:buChar char="●"/>
            </a:pPr>
            <a:r>
              <a:rPr lang="en">
                <a:solidFill>
                  <a:srgbClr val="1C3AA9"/>
                </a:solidFill>
              </a:rPr>
              <a:t>Students must have their own transportation to/from Taylor to MCHS</a:t>
            </a:r>
            <a:endParaRPr>
              <a:solidFill>
                <a:srgbClr val="1C3AA9"/>
              </a:solidFill>
            </a:endParaRPr>
          </a:p>
          <a:p>
            <a:pPr indent="0" lvl="0" marL="0" rtl="0" algn="l">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solidFill>
                <a:schemeClr val="accent5"/>
              </a:solidFill>
            </a:endParaRPr>
          </a:p>
        </p:txBody>
      </p:sp>
      <p:cxnSp>
        <p:nvCxnSpPr>
          <p:cNvPr id="153" name="Google Shape;153;p23"/>
          <p:cNvCxnSpPr/>
          <p:nvPr/>
        </p:nvCxnSpPr>
        <p:spPr>
          <a:xfrm>
            <a:off x="311700" y="805800"/>
            <a:ext cx="8322900" cy="28200"/>
          </a:xfrm>
          <a:prstGeom prst="straightConnector1">
            <a:avLst/>
          </a:prstGeom>
          <a:noFill/>
          <a:ln cap="flat" cmpd="sng" w="76200">
            <a:solidFill>
              <a:srgbClr val="FFFFFF"/>
            </a:solidFill>
            <a:prstDash val="solid"/>
            <a:round/>
            <a:headEnd len="med" w="med" type="none"/>
            <a:tailEnd len="med" w="med" type="none"/>
          </a:ln>
        </p:spPr>
      </p:cxnSp>
      <p:pic>
        <p:nvPicPr>
          <p:cNvPr descr="Image result for Taylor High School Logo" id="154" name="Google Shape;154;p23"/>
          <p:cNvPicPr preferRelativeResize="0"/>
          <p:nvPr/>
        </p:nvPicPr>
        <p:blipFill>
          <a:blip r:embed="rId3">
            <a:alphaModFix/>
          </a:blip>
          <a:stretch>
            <a:fillRect/>
          </a:stretch>
        </p:blipFill>
        <p:spPr>
          <a:xfrm>
            <a:off x="7946775" y="4008200"/>
            <a:ext cx="860650" cy="905950"/>
          </a:xfrm>
          <a:prstGeom prst="rect">
            <a:avLst/>
          </a:prstGeom>
          <a:noFill/>
          <a:ln>
            <a:noFill/>
          </a:ln>
        </p:spPr>
      </p:pic>
      <p:pic>
        <p:nvPicPr>
          <p:cNvPr id="155" name="Google Shape;155;p23" title="Katy ISD JROTC Profile">
            <a:hlinkClick r:id="rId4"/>
          </p:cNvPr>
          <p:cNvPicPr preferRelativeResize="0"/>
          <p:nvPr/>
        </p:nvPicPr>
        <p:blipFill>
          <a:blip r:embed="rId5">
            <a:alphaModFix/>
          </a:blip>
          <a:stretch>
            <a:fillRect/>
          </a:stretch>
        </p:blipFill>
        <p:spPr>
          <a:xfrm>
            <a:off x="1867025" y="1760200"/>
            <a:ext cx="4314125" cy="242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sp>
        <p:nvSpPr>
          <p:cNvPr id="160" name="Google Shape;160;p24"/>
          <p:cNvSpPr txBox="1"/>
          <p:nvPr>
            <p:ph type="title"/>
          </p:nvPr>
        </p:nvSpPr>
        <p:spPr>
          <a:xfrm>
            <a:off x="4797375" y="36500"/>
            <a:ext cx="4346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Course Selection Materials</a:t>
            </a:r>
            <a:endParaRPr sz="3600">
              <a:solidFill>
                <a:schemeClr val="accent5"/>
              </a:solidFill>
            </a:endParaRPr>
          </a:p>
        </p:txBody>
      </p:sp>
      <p:sp>
        <p:nvSpPr>
          <p:cNvPr id="161" name="Google Shape;161;p24"/>
          <p:cNvSpPr txBox="1"/>
          <p:nvPr>
            <p:ph idx="1" type="body"/>
          </p:nvPr>
        </p:nvSpPr>
        <p:spPr>
          <a:xfrm>
            <a:off x="883850" y="4689650"/>
            <a:ext cx="3999900" cy="3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rPr>
              <a:t>*Course Catalog In SchooLink</a:t>
            </a:r>
            <a:br>
              <a:rPr b="1" lang="en">
                <a:solidFill>
                  <a:schemeClr val="accent5"/>
                </a:solidFill>
              </a:rPr>
            </a:br>
            <a:endParaRPr b="1">
              <a:solidFill>
                <a:schemeClr val="accent5"/>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1600"/>
              </a:spcAft>
              <a:buNone/>
            </a:pPr>
            <a:r>
              <a:t/>
            </a:r>
            <a:endParaRPr b="1">
              <a:solidFill>
                <a:srgbClr val="1C4587"/>
              </a:solidFill>
            </a:endParaRPr>
          </a:p>
        </p:txBody>
      </p:sp>
      <p:pic>
        <p:nvPicPr>
          <p:cNvPr id="162" name="Google Shape;162;p24"/>
          <p:cNvPicPr preferRelativeResize="0"/>
          <p:nvPr/>
        </p:nvPicPr>
        <p:blipFill>
          <a:blip r:embed="rId3">
            <a:alphaModFix/>
          </a:blip>
          <a:stretch>
            <a:fillRect/>
          </a:stretch>
        </p:blipFill>
        <p:spPr>
          <a:xfrm>
            <a:off x="152400" y="152400"/>
            <a:ext cx="4155025" cy="4580384"/>
          </a:xfrm>
          <a:prstGeom prst="rect">
            <a:avLst/>
          </a:prstGeom>
          <a:noFill/>
          <a:ln>
            <a:noFill/>
          </a:ln>
        </p:spPr>
      </p:pic>
      <p:sp>
        <p:nvSpPr>
          <p:cNvPr id="163" name="Google Shape;163;p24"/>
          <p:cNvSpPr txBox="1"/>
          <p:nvPr/>
        </p:nvSpPr>
        <p:spPr>
          <a:xfrm>
            <a:off x="4490725" y="1166075"/>
            <a:ext cx="4492200" cy="36279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Use this document to see which classes are available at Taylor. You can highlight classes you’re interested in taking</a:t>
            </a:r>
            <a:endParaRPr sz="1100">
              <a:solidFill>
                <a:srgbClr val="1C3AA9"/>
              </a:solidFill>
              <a:latin typeface="Proxima Nova"/>
              <a:ea typeface="Proxima Nova"/>
              <a:cs typeface="Proxima Nova"/>
              <a:sym typeface="Proxima Nova"/>
            </a:endParaRPr>
          </a:p>
          <a:p>
            <a:pPr indent="-298450" lvl="0" marL="457200" rtl="0" algn="l">
              <a:lnSpc>
                <a:spcPct val="150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Pay attention to classes that are only 1 semester (indicated by “sem” next to the course name)</a:t>
            </a:r>
            <a:endParaRPr sz="1100">
              <a:solidFill>
                <a:srgbClr val="1C3AA9"/>
              </a:solidFill>
              <a:latin typeface="Proxima Nova"/>
              <a:ea typeface="Proxima Nova"/>
              <a:cs typeface="Proxima Nova"/>
              <a:sym typeface="Proxima Nova"/>
            </a:endParaRPr>
          </a:p>
          <a:p>
            <a:pPr indent="-298450" lvl="0" marL="457200" rtl="0" algn="l">
              <a:lnSpc>
                <a:spcPct val="150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Athletic</a:t>
            </a:r>
            <a:r>
              <a:rPr lang="en" sz="1100">
                <a:solidFill>
                  <a:srgbClr val="1C3AA9"/>
                </a:solidFill>
                <a:latin typeface="Proxima Nova"/>
                <a:ea typeface="Proxima Nova"/>
                <a:cs typeface="Proxima Nova"/>
                <a:sym typeface="Proxima Nova"/>
              </a:rPr>
              <a:t> Trainer select PE and complete Application outside Counselors Office</a:t>
            </a:r>
            <a:endParaRPr sz="1100">
              <a:solidFill>
                <a:srgbClr val="1C3AA9"/>
              </a:solidFill>
              <a:latin typeface="Proxima Nova"/>
              <a:ea typeface="Proxima Nova"/>
              <a:cs typeface="Proxima Nova"/>
              <a:sym typeface="Proxima Nova"/>
            </a:endParaRPr>
          </a:p>
          <a:p>
            <a:pPr indent="-298450" lvl="0" marL="457200" rtl="0" algn="l">
              <a:lnSpc>
                <a:spcPct val="150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If you’re Interested in FFA, enroll in 8110 Prin of Ag</a:t>
            </a:r>
            <a:endParaRPr sz="1100">
              <a:solidFill>
                <a:srgbClr val="1C3AA9"/>
              </a:solidFill>
              <a:latin typeface="Proxima Nova"/>
              <a:ea typeface="Proxima Nova"/>
              <a:cs typeface="Proxima Nova"/>
              <a:sym typeface="Proxima Nova"/>
            </a:endParaRPr>
          </a:p>
          <a:p>
            <a:pPr indent="-298450" lvl="0" marL="457200" rtl="0" algn="l">
              <a:lnSpc>
                <a:spcPct val="150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If you’re interested in Yearbook, enroll in 1610 JRNLSM </a:t>
            </a:r>
            <a:endParaRPr sz="1100">
              <a:solidFill>
                <a:srgbClr val="1C3AA9"/>
              </a:solidFill>
              <a:latin typeface="Proxima Nova"/>
              <a:ea typeface="Proxima Nova"/>
              <a:cs typeface="Proxima Nova"/>
              <a:sym typeface="Proxima Nova"/>
            </a:endParaRPr>
          </a:p>
          <a:p>
            <a:pPr indent="-298450" lvl="0" marL="457200" rtl="0" algn="l">
              <a:lnSpc>
                <a:spcPct val="150000"/>
              </a:lnSpc>
              <a:spcBef>
                <a:spcPts val="0"/>
              </a:spcBef>
              <a:spcAft>
                <a:spcPts val="0"/>
              </a:spcAft>
              <a:buClr>
                <a:srgbClr val="1C3AA9"/>
              </a:buClr>
              <a:buSzPts val="1100"/>
              <a:buFont typeface="Proxima Nova"/>
              <a:buChar char="★"/>
            </a:pPr>
            <a:r>
              <a:rPr lang="en" sz="1100">
                <a:solidFill>
                  <a:srgbClr val="1C3AA9"/>
                </a:solidFill>
                <a:latin typeface="Proxima Nova"/>
                <a:ea typeface="Proxima Nova"/>
                <a:cs typeface="Proxima Nova"/>
                <a:sym typeface="Proxima Nova"/>
              </a:rPr>
              <a:t>You CANNOT take a High School Course that you took in JH again!</a:t>
            </a:r>
            <a:endParaRPr sz="1100">
              <a:solidFill>
                <a:srgbClr val="1C3AA9"/>
              </a:solidFill>
              <a:latin typeface="Proxima Nova"/>
              <a:ea typeface="Proxima Nova"/>
              <a:cs typeface="Proxima Nova"/>
              <a:sym typeface="Proxima Nova"/>
            </a:endParaRPr>
          </a:p>
          <a:p>
            <a:pPr indent="-304800" lvl="0" marL="457200" rtl="0" algn="l">
              <a:lnSpc>
                <a:spcPct val="150000"/>
              </a:lnSpc>
              <a:spcBef>
                <a:spcPts val="0"/>
              </a:spcBef>
              <a:spcAft>
                <a:spcPts val="0"/>
              </a:spcAft>
              <a:buClr>
                <a:srgbClr val="1C3AA9"/>
              </a:buClr>
              <a:buSzPts val="1200"/>
              <a:buFont typeface="Proxima Nova"/>
              <a:buChar char="★"/>
            </a:pPr>
            <a:r>
              <a:rPr lang="en" sz="1000">
                <a:solidFill>
                  <a:srgbClr val="1C3AA9"/>
                </a:solidFill>
                <a:latin typeface="Proxima Nova"/>
                <a:ea typeface="Proxima Nova"/>
                <a:cs typeface="Proxima Nova"/>
                <a:sym typeface="Proxima Nova"/>
              </a:rPr>
              <a:t> </a:t>
            </a:r>
            <a:r>
              <a:rPr b="1" lang="en" sz="1200" u="sng">
                <a:solidFill>
                  <a:srgbClr val="1C3AA9"/>
                </a:solidFill>
                <a:latin typeface="Proxima Nova"/>
                <a:ea typeface="Proxima Nova"/>
                <a:cs typeface="Proxima Nova"/>
                <a:sym typeface="Proxima Nova"/>
              </a:rPr>
              <a:t>You do not have to turn this form in but you need to keep it for your records and SchooLinks.</a:t>
            </a:r>
            <a:endParaRPr sz="1000" u="sng">
              <a:solidFill>
                <a:srgbClr val="1C3AA9"/>
              </a:solidFill>
              <a:latin typeface="Proxima Nova"/>
              <a:ea typeface="Proxima Nova"/>
              <a:cs typeface="Proxima Nova"/>
              <a:sym typeface="Proxima Nova"/>
            </a:endParaRPr>
          </a:p>
          <a:p>
            <a:pPr indent="-311150" lvl="0" marL="457200" rtl="0" algn="l">
              <a:lnSpc>
                <a:spcPct val="150000"/>
              </a:lnSpc>
              <a:spcBef>
                <a:spcPts val="0"/>
              </a:spcBef>
              <a:spcAft>
                <a:spcPts val="0"/>
              </a:spcAft>
              <a:buClr>
                <a:srgbClr val="1C3AA9"/>
              </a:buClr>
              <a:buSzPts val="1300"/>
              <a:buFont typeface="Proxima Nova"/>
              <a:buChar char="★"/>
            </a:pPr>
            <a:r>
              <a:rPr b="1" lang="en" sz="1300" u="sng">
                <a:solidFill>
                  <a:srgbClr val="1C3AA9"/>
                </a:solidFill>
                <a:latin typeface="Proxima Nova"/>
                <a:ea typeface="Proxima Nova"/>
                <a:cs typeface="Proxima Nova"/>
                <a:sym typeface="Proxima Nova"/>
              </a:rPr>
              <a:t>ENTER COURSES IN SCHOOLINKS!!!</a:t>
            </a:r>
            <a:endParaRPr b="1" sz="1300" u="sng">
              <a:solidFill>
                <a:srgbClr val="1C3AA9"/>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7" name="Shape 167"/>
        <p:cNvGrpSpPr/>
        <p:nvPr/>
      </p:nvGrpSpPr>
      <p:grpSpPr>
        <a:xfrm>
          <a:off x="0" y="0"/>
          <a:ext cx="0" cy="0"/>
          <a:chOff x="0" y="0"/>
          <a:chExt cx="0" cy="0"/>
        </a:xfrm>
      </p:grpSpPr>
      <p:sp>
        <p:nvSpPr>
          <p:cNvPr id="168" name="Google Shape;168;p25"/>
          <p:cNvSpPr txBox="1"/>
          <p:nvPr>
            <p:ph type="title"/>
          </p:nvPr>
        </p:nvSpPr>
        <p:spPr>
          <a:xfrm>
            <a:off x="4797375" y="36500"/>
            <a:ext cx="4346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Course Request Worksheet</a:t>
            </a:r>
            <a:endParaRPr sz="3600">
              <a:solidFill>
                <a:schemeClr val="accent5"/>
              </a:solidFill>
            </a:endParaRPr>
          </a:p>
        </p:txBody>
      </p:sp>
      <p:sp>
        <p:nvSpPr>
          <p:cNvPr id="169" name="Google Shape;169;p25"/>
          <p:cNvSpPr txBox="1"/>
          <p:nvPr>
            <p:ph idx="1" type="body"/>
          </p:nvPr>
        </p:nvSpPr>
        <p:spPr>
          <a:xfrm>
            <a:off x="883850" y="4689650"/>
            <a:ext cx="3999900" cy="3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rPr>
              <a:t>*Course Catalog In SchooLinks</a:t>
            </a:r>
            <a:br>
              <a:rPr b="1" lang="en">
                <a:solidFill>
                  <a:schemeClr val="accent5"/>
                </a:solidFill>
              </a:rPr>
            </a:br>
            <a:endParaRPr b="1">
              <a:solidFill>
                <a:schemeClr val="accent5"/>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1600"/>
              </a:spcAft>
              <a:buNone/>
            </a:pPr>
            <a:r>
              <a:t/>
            </a:r>
            <a:endParaRPr b="1">
              <a:solidFill>
                <a:srgbClr val="1C4587"/>
              </a:solidFill>
            </a:endParaRPr>
          </a:p>
        </p:txBody>
      </p:sp>
      <p:sp>
        <p:nvSpPr>
          <p:cNvPr id="170" name="Google Shape;170;p25"/>
          <p:cNvSpPr txBox="1"/>
          <p:nvPr/>
        </p:nvSpPr>
        <p:spPr>
          <a:xfrm>
            <a:off x="4529575" y="1375250"/>
            <a:ext cx="4492200" cy="34725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1C3AA9"/>
              </a:buClr>
              <a:buSzPts val="1200"/>
              <a:buFont typeface="Proxima Nova"/>
              <a:buChar char="★"/>
            </a:pPr>
            <a:r>
              <a:rPr lang="en" sz="1200">
                <a:solidFill>
                  <a:srgbClr val="1C3AA9"/>
                </a:solidFill>
                <a:latin typeface="Proxima Nova"/>
                <a:ea typeface="Proxima Nova"/>
                <a:cs typeface="Proxima Nova"/>
                <a:sym typeface="Proxima Nova"/>
              </a:rPr>
              <a:t>Use this paper to plan out your classes for 9th grade year</a:t>
            </a:r>
            <a:endParaRPr sz="1200">
              <a:solidFill>
                <a:srgbClr val="1C3AA9"/>
              </a:solidFill>
              <a:latin typeface="Proxima Nova"/>
              <a:ea typeface="Proxima Nova"/>
              <a:cs typeface="Proxima Nova"/>
              <a:sym typeface="Proxima Nova"/>
            </a:endParaRPr>
          </a:p>
          <a:p>
            <a:pPr indent="-304800" lvl="0" marL="457200" rtl="0" algn="l">
              <a:lnSpc>
                <a:spcPct val="150000"/>
              </a:lnSpc>
              <a:spcBef>
                <a:spcPts val="0"/>
              </a:spcBef>
              <a:spcAft>
                <a:spcPts val="0"/>
              </a:spcAft>
              <a:buClr>
                <a:srgbClr val="1C3AA9"/>
              </a:buClr>
              <a:buSzPts val="1200"/>
              <a:buFont typeface="Proxima Nova"/>
              <a:buChar char="★"/>
            </a:pPr>
            <a:r>
              <a:rPr lang="en" sz="1200">
                <a:solidFill>
                  <a:srgbClr val="1C3AA9"/>
                </a:solidFill>
                <a:latin typeface="Proxima Nova"/>
                <a:ea typeface="Proxima Nova"/>
                <a:cs typeface="Proxima Nova"/>
                <a:sym typeface="Proxima Nova"/>
              </a:rPr>
              <a:t>Remember that some </a:t>
            </a:r>
            <a:r>
              <a:rPr lang="en" sz="1200">
                <a:solidFill>
                  <a:srgbClr val="1C3AA9"/>
                </a:solidFill>
                <a:latin typeface="Proxima Nova"/>
                <a:ea typeface="Proxima Nova"/>
                <a:cs typeface="Proxima Nova"/>
                <a:sym typeface="Proxima Nova"/>
              </a:rPr>
              <a:t>classes</a:t>
            </a:r>
            <a:r>
              <a:rPr lang="en" sz="1200">
                <a:solidFill>
                  <a:srgbClr val="1C3AA9"/>
                </a:solidFill>
                <a:latin typeface="Proxima Nova"/>
                <a:ea typeface="Proxima Nova"/>
                <a:cs typeface="Proxima Nova"/>
                <a:sym typeface="Proxima Nova"/>
              </a:rPr>
              <a:t> you may want to take will only be 1 semester. Make sure you have 7 classes for the fall and 7 for spring semester</a:t>
            </a:r>
            <a:endParaRPr sz="1200">
              <a:solidFill>
                <a:srgbClr val="1C3AA9"/>
              </a:solidFill>
              <a:latin typeface="Proxima Nova"/>
              <a:ea typeface="Proxima Nova"/>
              <a:cs typeface="Proxima Nova"/>
              <a:sym typeface="Proxima Nova"/>
            </a:endParaRPr>
          </a:p>
          <a:p>
            <a:pPr indent="-304800" lvl="0" marL="457200" rtl="0" algn="l">
              <a:lnSpc>
                <a:spcPct val="150000"/>
              </a:lnSpc>
              <a:spcBef>
                <a:spcPts val="0"/>
              </a:spcBef>
              <a:spcAft>
                <a:spcPts val="0"/>
              </a:spcAft>
              <a:buClr>
                <a:srgbClr val="1C3AA9"/>
              </a:buClr>
              <a:buSzPts val="1200"/>
              <a:buFont typeface="Proxima Nova"/>
              <a:buChar char="★"/>
            </a:pPr>
            <a:r>
              <a:rPr lang="en" sz="1200">
                <a:solidFill>
                  <a:srgbClr val="1C3AA9"/>
                </a:solidFill>
                <a:latin typeface="Proxima Nova"/>
                <a:ea typeface="Proxima Nova"/>
                <a:cs typeface="Proxima Nova"/>
                <a:sym typeface="Proxima Nova"/>
              </a:rPr>
              <a:t>If you’re planning on playing multiple sports, list the sport that comes first in the calendar year</a:t>
            </a:r>
            <a:endParaRPr sz="1200">
              <a:solidFill>
                <a:srgbClr val="1C3AA9"/>
              </a:solidFill>
              <a:latin typeface="Proxima Nova"/>
              <a:ea typeface="Proxima Nova"/>
              <a:cs typeface="Proxima Nova"/>
              <a:sym typeface="Proxima Nova"/>
            </a:endParaRPr>
          </a:p>
          <a:p>
            <a:pPr indent="-304800" lvl="0" marL="457200" rtl="0" algn="l">
              <a:lnSpc>
                <a:spcPct val="150000"/>
              </a:lnSpc>
              <a:spcBef>
                <a:spcPts val="0"/>
              </a:spcBef>
              <a:spcAft>
                <a:spcPts val="0"/>
              </a:spcAft>
              <a:buClr>
                <a:srgbClr val="1C3AA9"/>
              </a:buClr>
              <a:buSzPts val="1200"/>
              <a:buFont typeface="Proxima Nova"/>
              <a:buChar char="★"/>
            </a:pPr>
            <a:r>
              <a:rPr lang="en" sz="1200">
                <a:solidFill>
                  <a:srgbClr val="1C3AA9"/>
                </a:solidFill>
                <a:latin typeface="Proxima Nova"/>
                <a:ea typeface="Proxima Nova"/>
                <a:cs typeface="Proxima Nova"/>
                <a:sym typeface="Proxima Nova"/>
              </a:rPr>
              <a:t>Make sure you list 3 alternate classes for your electives. If you don’t, you will go into whatever class has space</a:t>
            </a:r>
            <a:endParaRPr sz="1200">
              <a:solidFill>
                <a:srgbClr val="1C3AA9"/>
              </a:solidFill>
              <a:latin typeface="Proxima Nova"/>
              <a:ea typeface="Proxima Nova"/>
              <a:cs typeface="Proxima Nova"/>
              <a:sym typeface="Proxima Nova"/>
            </a:endParaRPr>
          </a:p>
          <a:p>
            <a:pPr indent="-304800" lvl="0" marL="457200" rtl="0" algn="l">
              <a:lnSpc>
                <a:spcPct val="150000"/>
              </a:lnSpc>
              <a:spcBef>
                <a:spcPts val="0"/>
              </a:spcBef>
              <a:spcAft>
                <a:spcPts val="0"/>
              </a:spcAft>
              <a:buClr>
                <a:srgbClr val="1C3AA9"/>
              </a:buClr>
              <a:buSzPts val="1200"/>
              <a:buFont typeface="Proxima Nova"/>
              <a:buChar char="★"/>
            </a:pPr>
            <a:r>
              <a:rPr lang="en" sz="1200">
                <a:solidFill>
                  <a:srgbClr val="1C3AA9"/>
                </a:solidFill>
                <a:latin typeface="Proxima Nova"/>
                <a:ea typeface="Proxima Nova"/>
                <a:cs typeface="Proxima Nova"/>
                <a:sym typeface="Proxima Nova"/>
              </a:rPr>
              <a:t>Keep in mind and record any classes you are planning on taking in the summer</a:t>
            </a:r>
            <a:endParaRPr sz="1200">
              <a:solidFill>
                <a:srgbClr val="1C3AA9"/>
              </a:solidFill>
              <a:latin typeface="Proxima Nova"/>
              <a:ea typeface="Proxima Nova"/>
              <a:cs typeface="Proxima Nova"/>
              <a:sym typeface="Proxima Nova"/>
            </a:endParaRPr>
          </a:p>
          <a:p>
            <a:pPr indent="-304800" lvl="0" marL="457200" rtl="0" algn="l">
              <a:lnSpc>
                <a:spcPct val="150000"/>
              </a:lnSpc>
              <a:spcBef>
                <a:spcPts val="0"/>
              </a:spcBef>
              <a:spcAft>
                <a:spcPts val="0"/>
              </a:spcAft>
              <a:buClr>
                <a:srgbClr val="1C3AA9"/>
              </a:buClr>
              <a:buSzPts val="1200"/>
              <a:buFont typeface="Proxima Nova"/>
              <a:buChar char="★"/>
            </a:pPr>
            <a:r>
              <a:rPr lang="en" sz="1200">
                <a:solidFill>
                  <a:srgbClr val="1C3AA9"/>
                </a:solidFill>
                <a:latin typeface="Proxima Nova"/>
                <a:ea typeface="Proxima Nova"/>
                <a:cs typeface="Proxima Nova"/>
                <a:sym typeface="Proxima Nova"/>
              </a:rPr>
              <a:t>Turn this paper into your ELA teacher</a:t>
            </a:r>
            <a:endParaRPr sz="1200" u="sng">
              <a:solidFill>
                <a:srgbClr val="1C3AA9"/>
              </a:solidFill>
              <a:latin typeface="Proxima Nova"/>
              <a:ea typeface="Proxima Nova"/>
              <a:cs typeface="Proxima Nova"/>
              <a:sym typeface="Proxima Nova"/>
            </a:endParaRPr>
          </a:p>
          <a:p>
            <a:pPr indent="-317500" lvl="0" marL="457200" rtl="0" algn="l">
              <a:lnSpc>
                <a:spcPct val="150000"/>
              </a:lnSpc>
              <a:spcBef>
                <a:spcPts val="0"/>
              </a:spcBef>
              <a:spcAft>
                <a:spcPts val="0"/>
              </a:spcAft>
              <a:buClr>
                <a:srgbClr val="1C3AA9"/>
              </a:buClr>
              <a:buSzPts val="1400"/>
              <a:buFont typeface="Proxima Nova"/>
              <a:buChar char="★"/>
            </a:pPr>
            <a:r>
              <a:rPr b="1" lang="en" u="sng">
                <a:solidFill>
                  <a:srgbClr val="1C3AA9"/>
                </a:solidFill>
                <a:latin typeface="Proxima Nova"/>
                <a:ea typeface="Proxima Nova"/>
                <a:cs typeface="Proxima Nova"/>
                <a:sym typeface="Proxima Nova"/>
              </a:rPr>
              <a:t>ENTER COURSES IN SCHOOLINKS!!!</a:t>
            </a:r>
            <a:endParaRPr b="1" u="sng">
              <a:solidFill>
                <a:srgbClr val="1C3AA9"/>
              </a:solidFill>
              <a:latin typeface="Proxima Nova"/>
              <a:ea typeface="Proxima Nova"/>
              <a:cs typeface="Proxima Nova"/>
              <a:sym typeface="Proxima Nova"/>
            </a:endParaRPr>
          </a:p>
        </p:txBody>
      </p:sp>
      <p:pic>
        <p:nvPicPr>
          <p:cNvPr id="171" name="Google Shape;171;p25"/>
          <p:cNvPicPr preferRelativeResize="0"/>
          <p:nvPr/>
        </p:nvPicPr>
        <p:blipFill>
          <a:blip r:embed="rId3">
            <a:alphaModFix/>
          </a:blip>
          <a:stretch>
            <a:fillRect/>
          </a:stretch>
        </p:blipFill>
        <p:spPr>
          <a:xfrm>
            <a:off x="641900" y="206800"/>
            <a:ext cx="3507151" cy="4579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sp>
        <p:nvSpPr>
          <p:cNvPr id="176" name="Google Shape;176;p26"/>
          <p:cNvSpPr txBox="1"/>
          <p:nvPr>
            <p:ph type="title"/>
          </p:nvPr>
        </p:nvSpPr>
        <p:spPr>
          <a:xfrm>
            <a:off x="287775" y="981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After today...</a:t>
            </a:r>
            <a:endParaRPr sz="3600">
              <a:solidFill>
                <a:schemeClr val="accent5"/>
              </a:solidFill>
            </a:endParaRPr>
          </a:p>
        </p:txBody>
      </p:sp>
      <p:sp>
        <p:nvSpPr>
          <p:cNvPr id="177" name="Google Shape;177;p26"/>
          <p:cNvSpPr txBox="1"/>
          <p:nvPr>
            <p:ph idx="1" type="body"/>
          </p:nvPr>
        </p:nvSpPr>
        <p:spPr>
          <a:xfrm>
            <a:off x="311700" y="1084850"/>
            <a:ext cx="8520600" cy="3429000"/>
          </a:xfrm>
          <a:prstGeom prst="rect">
            <a:avLst/>
          </a:prstGeom>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1C3AA9"/>
              </a:buClr>
              <a:buSzPts val="1800"/>
              <a:buChar char="●"/>
            </a:pPr>
            <a:r>
              <a:rPr lang="en">
                <a:solidFill>
                  <a:srgbClr val="1C3AA9"/>
                </a:solidFill>
              </a:rPr>
              <a:t>Turn in Course Request Worksheet to your ELA teacher by </a:t>
            </a:r>
            <a:r>
              <a:rPr b="1" lang="en">
                <a:solidFill>
                  <a:srgbClr val="1C3AA9"/>
                </a:solidFill>
              </a:rPr>
              <a:t>February 8th</a:t>
            </a:r>
            <a:endParaRPr b="1">
              <a:solidFill>
                <a:srgbClr val="1C3AA9"/>
              </a:solidFill>
            </a:endParaRPr>
          </a:p>
          <a:p>
            <a:pPr indent="-342900" lvl="0" marL="457200" rtl="0" algn="l">
              <a:lnSpc>
                <a:spcPct val="100000"/>
              </a:lnSpc>
              <a:spcBef>
                <a:spcPts val="0"/>
              </a:spcBef>
              <a:spcAft>
                <a:spcPts val="0"/>
              </a:spcAft>
              <a:buClr>
                <a:srgbClr val="1C3AA9"/>
              </a:buClr>
              <a:buSzPts val="1800"/>
              <a:buChar char="●"/>
            </a:pPr>
            <a:r>
              <a:rPr lang="en">
                <a:solidFill>
                  <a:srgbClr val="1C3AA9"/>
                </a:solidFill>
              </a:rPr>
              <a:t>Meet </a:t>
            </a:r>
            <a:r>
              <a:rPr lang="en">
                <a:solidFill>
                  <a:srgbClr val="1C3AA9"/>
                </a:solidFill>
              </a:rPr>
              <a:t>One-on-One W/ Counselor starting Monday, Feb 12th………</a:t>
            </a:r>
            <a:endParaRPr>
              <a:solidFill>
                <a:srgbClr val="1C3AA9"/>
              </a:solidFill>
            </a:endParaRPr>
          </a:p>
          <a:p>
            <a:pPr indent="-342900" lvl="0" marL="457200" rtl="0" algn="l">
              <a:lnSpc>
                <a:spcPct val="138000"/>
              </a:lnSpc>
              <a:spcBef>
                <a:spcPts val="0"/>
              </a:spcBef>
              <a:spcAft>
                <a:spcPts val="0"/>
              </a:spcAft>
              <a:buClr>
                <a:srgbClr val="1C3AA9"/>
              </a:buClr>
              <a:buSzPts val="1800"/>
              <a:buChar char="●"/>
            </a:pPr>
            <a:r>
              <a:rPr lang="en">
                <a:solidFill>
                  <a:schemeClr val="accent5"/>
                </a:solidFill>
              </a:rPr>
              <a:t>Later, course verification letters will be in SCHOOLINKS </a:t>
            </a:r>
            <a:endParaRPr>
              <a:solidFill>
                <a:schemeClr val="accent5"/>
              </a:solidFill>
            </a:endParaRPr>
          </a:p>
          <a:p>
            <a:pPr indent="0" lvl="0" marL="457200" rtl="0" algn="l">
              <a:lnSpc>
                <a:spcPct val="138000"/>
              </a:lnSpc>
              <a:spcBef>
                <a:spcPts val="1600"/>
              </a:spcBef>
              <a:spcAft>
                <a:spcPts val="0"/>
              </a:spcAft>
              <a:buNone/>
            </a:pPr>
            <a:r>
              <a:rPr b="1" lang="en">
                <a:solidFill>
                  <a:schemeClr val="accent5"/>
                </a:solidFill>
                <a:highlight>
                  <a:schemeClr val="lt2"/>
                </a:highlight>
              </a:rPr>
              <a:t>THIS IS NOT A SCHEDULE!!!  </a:t>
            </a:r>
            <a:endParaRPr b="1">
              <a:solidFill>
                <a:schemeClr val="accent5"/>
              </a:solidFill>
              <a:highlight>
                <a:schemeClr val="lt2"/>
              </a:highlight>
            </a:endParaRPr>
          </a:p>
          <a:p>
            <a:pPr indent="0" lvl="0" marL="0" rtl="0" algn="l">
              <a:lnSpc>
                <a:spcPct val="138000"/>
              </a:lnSpc>
              <a:spcBef>
                <a:spcPts val="1600"/>
              </a:spcBef>
              <a:spcAft>
                <a:spcPts val="0"/>
              </a:spcAft>
              <a:buNone/>
            </a:pPr>
            <a:r>
              <a:rPr b="1" lang="en" u="sng">
                <a:solidFill>
                  <a:schemeClr val="accent5"/>
                </a:solidFill>
              </a:rPr>
              <a:t>Follow instructions</a:t>
            </a:r>
            <a:r>
              <a:rPr b="1" lang="en">
                <a:solidFill>
                  <a:schemeClr val="accent5"/>
                </a:solidFill>
              </a:rPr>
              <a:t> for how to make changes on the course verification sheet and for parents to verify that all your classes are correct.</a:t>
            </a:r>
            <a:endParaRPr b="1">
              <a:solidFill>
                <a:schemeClr val="accent5"/>
              </a:solidFill>
            </a:endParaRPr>
          </a:p>
          <a:p>
            <a:pPr indent="0" lvl="0" marL="0" rtl="0" algn="l">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solidFill>
                <a:schemeClr val="accent5"/>
              </a:solidFill>
            </a:endParaRPr>
          </a:p>
        </p:txBody>
      </p:sp>
      <p:cxnSp>
        <p:nvCxnSpPr>
          <p:cNvPr id="178" name="Google Shape;178;p26"/>
          <p:cNvCxnSpPr/>
          <p:nvPr/>
        </p:nvCxnSpPr>
        <p:spPr>
          <a:xfrm>
            <a:off x="311700" y="805800"/>
            <a:ext cx="8322900" cy="28200"/>
          </a:xfrm>
          <a:prstGeom prst="straightConnector1">
            <a:avLst/>
          </a:prstGeom>
          <a:noFill/>
          <a:ln cap="flat" cmpd="sng" w="76200">
            <a:solidFill>
              <a:srgbClr val="FFFFFF"/>
            </a:solidFill>
            <a:prstDash val="solid"/>
            <a:round/>
            <a:headEnd len="med" w="med" type="none"/>
            <a:tailEnd len="med" w="med" type="none"/>
          </a:ln>
        </p:spPr>
      </p:cxnSp>
      <p:pic>
        <p:nvPicPr>
          <p:cNvPr descr="Image result for Taylor High School Logo" id="179" name="Google Shape;179;p26"/>
          <p:cNvPicPr preferRelativeResize="0"/>
          <p:nvPr/>
        </p:nvPicPr>
        <p:blipFill>
          <a:blip r:embed="rId3">
            <a:alphaModFix/>
          </a:blip>
          <a:stretch>
            <a:fillRect/>
          </a:stretch>
        </p:blipFill>
        <p:spPr>
          <a:xfrm>
            <a:off x="7946775" y="4008200"/>
            <a:ext cx="860650" cy="905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FFFFFF"/>
        </a:solidFill>
      </p:bgPr>
    </p:bg>
    <p:spTree>
      <p:nvGrpSpPr>
        <p:cNvPr id="183" name="Shape 183"/>
        <p:cNvGrpSpPr/>
        <p:nvPr/>
      </p:nvGrpSpPr>
      <p:grpSpPr>
        <a:xfrm>
          <a:off x="0" y="0"/>
          <a:ext cx="0" cy="0"/>
          <a:chOff x="0" y="0"/>
          <a:chExt cx="0" cy="0"/>
        </a:xfrm>
      </p:grpSpPr>
      <p:sp>
        <p:nvSpPr>
          <p:cNvPr id="184" name="Google Shape;184;p27"/>
          <p:cNvSpPr txBox="1"/>
          <p:nvPr>
            <p:ph idx="1" type="body"/>
          </p:nvPr>
        </p:nvSpPr>
        <p:spPr>
          <a:xfrm>
            <a:off x="2211325" y="4827200"/>
            <a:ext cx="3999900" cy="35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rPr>
              <a:t>*Course Catalog in SchooLinks</a:t>
            </a:r>
            <a:br>
              <a:rPr b="1" lang="en">
                <a:solidFill>
                  <a:schemeClr val="accent5"/>
                </a:solidFill>
              </a:rPr>
            </a:br>
            <a:endParaRPr b="1">
              <a:solidFill>
                <a:schemeClr val="accent5"/>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1600"/>
              </a:spcAft>
              <a:buNone/>
            </a:pPr>
            <a:r>
              <a:t/>
            </a:r>
            <a:endParaRPr b="1">
              <a:solidFill>
                <a:srgbClr val="1C4587"/>
              </a:solidFill>
            </a:endParaRPr>
          </a:p>
        </p:txBody>
      </p:sp>
      <p:cxnSp>
        <p:nvCxnSpPr>
          <p:cNvPr id="185" name="Google Shape;185;p27"/>
          <p:cNvCxnSpPr/>
          <p:nvPr/>
        </p:nvCxnSpPr>
        <p:spPr>
          <a:xfrm>
            <a:off x="1242000" y="1911325"/>
            <a:ext cx="6348900" cy="61500"/>
          </a:xfrm>
          <a:prstGeom prst="straightConnector1">
            <a:avLst/>
          </a:prstGeom>
          <a:noFill/>
          <a:ln cap="flat" cmpd="sng" w="76200">
            <a:solidFill>
              <a:srgbClr val="000000"/>
            </a:solidFill>
            <a:prstDash val="solid"/>
            <a:round/>
            <a:headEnd len="med" w="med" type="none"/>
            <a:tailEnd len="med" w="med" type="none"/>
          </a:ln>
        </p:spPr>
      </p:cxnSp>
      <p:sp>
        <p:nvSpPr>
          <p:cNvPr id="186" name="Google Shape;186;p27"/>
          <p:cNvSpPr txBox="1"/>
          <p:nvPr>
            <p:ph type="title"/>
          </p:nvPr>
        </p:nvSpPr>
        <p:spPr>
          <a:xfrm>
            <a:off x="2043500" y="152400"/>
            <a:ext cx="4825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One-on-One</a:t>
            </a:r>
            <a:endParaRPr sz="3600">
              <a:solidFill>
                <a:schemeClr val="accent5"/>
              </a:solidFill>
            </a:endParaRPr>
          </a:p>
          <a:p>
            <a:pPr indent="0" lvl="0" marL="0" rtl="0" algn="ctr">
              <a:spcBef>
                <a:spcPts val="0"/>
              </a:spcBef>
              <a:spcAft>
                <a:spcPts val="0"/>
              </a:spcAft>
              <a:buNone/>
            </a:pPr>
            <a:r>
              <a:rPr lang="en" sz="3600">
                <a:solidFill>
                  <a:schemeClr val="accent5"/>
                </a:solidFill>
              </a:rPr>
              <a:t>W/ Counselor</a:t>
            </a:r>
            <a:endParaRPr sz="3600">
              <a:solidFill>
                <a:schemeClr val="accent5"/>
              </a:solidFill>
            </a:endParaRPr>
          </a:p>
          <a:p>
            <a:pPr indent="0" lvl="0" marL="0" rtl="0" algn="ctr">
              <a:spcBef>
                <a:spcPts val="0"/>
              </a:spcBef>
              <a:spcAft>
                <a:spcPts val="0"/>
              </a:spcAft>
              <a:buNone/>
            </a:pPr>
            <a:r>
              <a:rPr lang="en" sz="3600">
                <a:solidFill>
                  <a:srgbClr val="FF0000"/>
                </a:solidFill>
              </a:rPr>
              <a:t>……….</a:t>
            </a:r>
            <a:endParaRPr sz="3600">
              <a:solidFill>
                <a:schemeClr val="accent5"/>
              </a:solidFill>
            </a:endParaRPr>
          </a:p>
        </p:txBody>
      </p:sp>
      <p:sp>
        <p:nvSpPr>
          <p:cNvPr id="187" name="Google Shape;187;p27"/>
          <p:cNvSpPr txBox="1"/>
          <p:nvPr/>
        </p:nvSpPr>
        <p:spPr>
          <a:xfrm>
            <a:off x="1749950" y="2056100"/>
            <a:ext cx="5412300" cy="124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latin typeface="Proxima Nova"/>
                <a:ea typeface="Proxima Nova"/>
                <a:cs typeface="Proxima Nova"/>
                <a:sym typeface="Proxima Nova"/>
              </a:rPr>
              <a:t>YOU HAVE TO COMPLETE ONBOARDING BEFORE ENTERING COURSE</a:t>
            </a:r>
            <a:endParaRPr b="1" sz="2300">
              <a:latin typeface="Proxima Nova"/>
              <a:ea typeface="Proxima Nova"/>
              <a:cs typeface="Proxima Nova"/>
              <a:sym typeface="Proxima Nova"/>
            </a:endParaRPr>
          </a:p>
        </p:txBody>
      </p:sp>
      <p:pic>
        <p:nvPicPr>
          <p:cNvPr id="188" name="Google Shape;188;p27"/>
          <p:cNvPicPr preferRelativeResize="0"/>
          <p:nvPr/>
        </p:nvPicPr>
        <p:blipFill>
          <a:blip r:embed="rId3">
            <a:alphaModFix/>
          </a:blip>
          <a:stretch>
            <a:fillRect/>
          </a:stretch>
        </p:blipFill>
        <p:spPr>
          <a:xfrm>
            <a:off x="1134725" y="2855076"/>
            <a:ext cx="2067396" cy="2048750"/>
          </a:xfrm>
          <a:prstGeom prst="rect">
            <a:avLst/>
          </a:prstGeom>
          <a:noFill/>
          <a:ln>
            <a:noFill/>
          </a:ln>
        </p:spPr>
      </p:pic>
      <p:pic>
        <p:nvPicPr>
          <p:cNvPr id="189" name="Google Shape;189;p27"/>
          <p:cNvPicPr preferRelativeResize="0"/>
          <p:nvPr/>
        </p:nvPicPr>
        <p:blipFill>
          <a:blip r:embed="rId4">
            <a:alphaModFix/>
          </a:blip>
          <a:stretch>
            <a:fillRect/>
          </a:stretch>
        </p:blipFill>
        <p:spPr>
          <a:xfrm>
            <a:off x="5292075" y="2823200"/>
            <a:ext cx="3279800" cy="2080625"/>
          </a:xfrm>
          <a:prstGeom prst="rect">
            <a:avLst/>
          </a:prstGeom>
          <a:noFill/>
          <a:ln>
            <a:noFill/>
          </a:ln>
        </p:spPr>
      </p:pic>
      <p:sp>
        <p:nvSpPr>
          <p:cNvPr id="190" name="Google Shape;190;p27"/>
          <p:cNvSpPr/>
          <p:nvPr/>
        </p:nvSpPr>
        <p:spPr>
          <a:xfrm>
            <a:off x="3572850" y="3813400"/>
            <a:ext cx="1356900" cy="61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FFFFFF"/>
        </a:solidFill>
      </p:bgPr>
    </p:bg>
    <p:spTree>
      <p:nvGrpSpPr>
        <p:cNvPr id="194" name="Shape 194"/>
        <p:cNvGrpSpPr/>
        <p:nvPr/>
      </p:nvGrpSpPr>
      <p:grpSpPr>
        <a:xfrm>
          <a:off x="0" y="0"/>
          <a:ext cx="0" cy="0"/>
          <a:chOff x="0" y="0"/>
          <a:chExt cx="0" cy="0"/>
        </a:xfrm>
      </p:grpSpPr>
      <p:pic>
        <p:nvPicPr>
          <p:cNvPr id="195" name="Google Shape;195;p28"/>
          <p:cNvPicPr preferRelativeResize="0"/>
          <p:nvPr/>
        </p:nvPicPr>
        <p:blipFill>
          <a:blip r:embed="rId3">
            <a:alphaModFix/>
          </a:blip>
          <a:stretch>
            <a:fillRect/>
          </a:stretch>
        </p:blipFill>
        <p:spPr>
          <a:xfrm>
            <a:off x="5074515" y="1322649"/>
            <a:ext cx="3576985" cy="3392500"/>
          </a:xfrm>
          <a:prstGeom prst="rect">
            <a:avLst/>
          </a:prstGeom>
          <a:noFill/>
          <a:ln>
            <a:noFill/>
          </a:ln>
        </p:spPr>
      </p:pic>
      <p:sp>
        <p:nvSpPr>
          <p:cNvPr id="196" name="Google Shape;196;p28"/>
          <p:cNvSpPr txBox="1"/>
          <p:nvPr>
            <p:ph type="title"/>
          </p:nvPr>
        </p:nvSpPr>
        <p:spPr>
          <a:xfrm>
            <a:off x="4797375" y="36500"/>
            <a:ext cx="4346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Course Selection Materials</a:t>
            </a:r>
            <a:endParaRPr sz="3600">
              <a:solidFill>
                <a:schemeClr val="accent5"/>
              </a:solidFill>
            </a:endParaRPr>
          </a:p>
        </p:txBody>
      </p:sp>
      <p:sp>
        <p:nvSpPr>
          <p:cNvPr id="197" name="Google Shape;197;p28"/>
          <p:cNvSpPr txBox="1"/>
          <p:nvPr>
            <p:ph idx="1" type="body"/>
          </p:nvPr>
        </p:nvSpPr>
        <p:spPr>
          <a:xfrm>
            <a:off x="5193400" y="4612850"/>
            <a:ext cx="3999900" cy="35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rPr>
              <a:t>*Course Catalog In SchooLink</a:t>
            </a:r>
            <a:br>
              <a:rPr b="1" lang="en">
                <a:solidFill>
                  <a:schemeClr val="accent5"/>
                </a:solidFill>
              </a:rPr>
            </a:br>
            <a:endParaRPr b="1">
              <a:solidFill>
                <a:schemeClr val="accent5"/>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1600"/>
              </a:spcAft>
              <a:buNone/>
            </a:pPr>
            <a:r>
              <a:t/>
            </a:r>
            <a:endParaRPr b="1">
              <a:solidFill>
                <a:srgbClr val="1C4587"/>
              </a:solidFill>
            </a:endParaRPr>
          </a:p>
        </p:txBody>
      </p:sp>
      <p:cxnSp>
        <p:nvCxnSpPr>
          <p:cNvPr id="198" name="Google Shape;198;p28"/>
          <p:cNvCxnSpPr/>
          <p:nvPr/>
        </p:nvCxnSpPr>
        <p:spPr>
          <a:xfrm>
            <a:off x="4700250" y="1266850"/>
            <a:ext cx="4128000" cy="55800"/>
          </a:xfrm>
          <a:prstGeom prst="straightConnector1">
            <a:avLst/>
          </a:prstGeom>
          <a:noFill/>
          <a:ln cap="flat" cmpd="sng" w="76200">
            <a:solidFill>
              <a:srgbClr val="000000"/>
            </a:solidFill>
            <a:prstDash val="solid"/>
            <a:round/>
            <a:headEnd len="med" w="med" type="none"/>
            <a:tailEnd len="med" w="med" type="none"/>
          </a:ln>
        </p:spPr>
      </p:cxnSp>
      <p:sp>
        <p:nvSpPr>
          <p:cNvPr id="199" name="Google Shape;199;p28"/>
          <p:cNvSpPr txBox="1"/>
          <p:nvPr/>
        </p:nvSpPr>
        <p:spPr>
          <a:xfrm>
            <a:off x="6517650" y="1696600"/>
            <a:ext cx="2559900" cy="10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800" u="sng">
                <a:solidFill>
                  <a:srgbClr val="FF0000"/>
                </a:solidFill>
                <a:hlinkClick r:id="rId4">
                  <a:extLst>
                    <a:ext uri="{A12FA001-AC4F-418D-AE19-62706E023703}">
                      <ahyp:hlinkClr val="tx"/>
                    </a:ext>
                  </a:extLst>
                </a:hlinkClick>
              </a:rPr>
              <a:t>SchooLinks Course Planning for High School</a:t>
            </a:r>
            <a:endParaRPr sz="1800" u="sng">
              <a:solidFill>
                <a:srgbClr val="FF0000"/>
              </a:solidFill>
            </a:endParaRPr>
          </a:p>
        </p:txBody>
      </p:sp>
      <p:pic>
        <p:nvPicPr>
          <p:cNvPr id="200" name="Google Shape;200;p28"/>
          <p:cNvPicPr preferRelativeResize="0"/>
          <p:nvPr/>
        </p:nvPicPr>
        <p:blipFill>
          <a:blip r:embed="rId5">
            <a:alphaModFix/>
          </a:blip>
          <a:stretch>
            <a:fillRect/>
          </a:stretch>
        </p:blipFill>
        <p:spPr>
          <a:xfrm>
            <a:off x="152400" y="152400"/>
            <a:ext cx="4155025" cy="45803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FFFFFF"/>
        </a:solidFill>
      </p:bgPr>
    </p:bg>
    <p:spTree>
      <p:nvGrpSpPr>
        <p:cNvPr id="204" name="Shape 204"/>
        <p:cNvGrpSpPr/>
        <p:nvPr/>
      </p:nvGrpSpPr>
      <p:grpSpPr>
        <a:xfrm>
          <a:off x="0" y="0"/>
          <a:ext cx="0" cy="0"/>
          <a:chOff x="0" y="0"/>
          <a:chExt cx="0" cy="0"/>
        </a:xfrm>
      </p:grpSpPr>
      <p:sp>
        <p:nvSpPr>
          <p:cNvPr id="205" name="Google Shape;205;p29"/>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Face to Face</a:t>
            </a:r>
            <a:r>
              <a:rPr b="1" lang="en">
                <a:solidFill>
                  <a:schemeClr val="accent5"/>
                </a:solidFill>
                <a:latin typeface="Proxima Nova"/>
                <a:ea typeface="Proxima Nova"/>
                <a:cs typeface="Proxima Nova"/>
                <a:sym typeface="Proxima Nova"/>
              </a:rPr>
              <a:t> Summer School</a:t>
            </a:r>
            <a:endParaRPr b="1">
              <a:solidFill>
                <a:schemeClr val="accent5"/>
              </a:solidFill>
              <a:latin typeface="Proxima Nova"/>
              <a:ea typeface="Proxima Nova"/>
              <a:cs typeface="Proxima Nova"/>
              <a:sym typeface="Proxima Nova"/>
            </a:endParaRPr>
          </a:p>
        </p:txBody>
      </p:sp>
      <p:cxnSp>
        <p:nvCxnSpPr>
          <p:cNvPr id="206" name="Google Shape;206;p29"/>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sp>
        <p:nvSpPr>
          <p:cNvPr id="207" name="Google Shape;207;p29"/>
          <p:cNvSpPr txBox="1"/>
          <p:nvPr/>
        </p:nvSpPr>
        <p:spPr>
          <a:xfrm>
            <a:off x="354825" y="1017075"/>
            <a:ext cx="8385600" cy="40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latin typeface="Proxima Nova"/>
                <a:ea typeface="Proxima Nova"/>
                <a:cs typeface="Proxima Nova"/>
                <a:sym typeface="Proxima Nova"/>
              </a:rPr>
              <a:t>High School - Original Credit Courses</a:t>
            </a:r>
            <a:br>
              <a:rPr lang="en">
                <a:solidFill>
                  <a:schemeClr val="accent5"/>
                </a:solidFill>
                <a:latin typeface="Proxima Nova"/>
                <a:ea typeface="Proxima Nova"/>
                <a:cs typeface="Proxima Nova"/>
                <a:sym typeface="Proxima Nova"/>
              </a:rPr>
            </a:br>
            <a:br>
              <a:rPr lang="en">
                <a:solidFill>
                  <a:schemeClr val="accent5"/>
                </a:solidFill>
                <a:latin typeface="Proxima Nova"/>
                <a:ea typeface="Proxima Nova"/>
                <a:cs typeface="Proxima Nova"/>
                <a:sym typeface="Proxima Nova"/>
              </a:rPr>
            </a:br>
            <a:r>
              <a:rPr lang="en">
                <a:solidFill>
                  <a:schemeClr val="accent5"/>
                </a:solidFill>
                <a:latin typeface="Proxima Nova"/>
                <a:ea typeface="Proxima Nova"/>
                <a:cs typeface="Proxima Nova"/>
                <a:sym typeface="Proxima Nova"/>
              </a:rPr>
              <a:t>Online registration opens February 1, 2024. </a:t>
            </a:r>
            <a:endParaRPr>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lang="en">
                <a:solidFill>
                  <a:srgbClr val="FF0000"/>
                </a:solidFill>
                <a:latin typeface="Proxima Nova"/>
                <a:ea typeface="Proxima Nova"/>
                <a:cs typeface="Proxima Nova"/>
                <a:sym typeface="Proxima Nova"/>
              </a:rPr>
              <a:t>Registration process: </a:t>
            </a:r>
            <a:endParaRPr>
              <a:solidFill>
                <a:srgbClr val="FF0000"/>
              </a:solidFill>
              <a:latin typeface="Proxima Nova"/>
              <a:ea typeface="Proxima Nova"/>
              <a:cs typeface="Proxima Nova"/>
              <a:sym typeface="Proxima Nova"/>
            </a:endParaRPr>
          </a:p>
          <a:p>
            <a:pPr indent="0" lvl="0" marL="0" rtl="0" algn="l">
              <a:spcBef>
                <a:spcPts val="0"/>
              </a:spcBef>
              <a:spcAft>
                <a:spcPts val="0"/>
              </a:spcAft>
              <a:buNone/>
            </a:pPr>
            <a:r>
              <a:rPr lang="en" u="sng">
                <a:solidFill>
                  <a:schemeClr val="hlink"/>
                </a:solidFill>
                <a:hlinkClick r:id="rId3"/>
              </a:rPr>
              <a:t>http://www.katyisd.org/dept/campusadmin/ksat/Pages/default.aspx</a:t>
            </a:r>
            <a:r>
              <a:rPr lang="en">
                <a:solidFill>
                  <a:schemeClr val="accent5"/>
                </a:solidFill>
                <a:latin typeface="Proxima Nova"/>
                <a:ea typeface="Proxima Nova"/>
                <a:cs typeface="Proxima Nova"/>
                <a:sym typeface="Proxima Nova"/>
              </a:rPr>
              <a:t> </a:t>
            </a:r>
            <a:br>
              <a:rPr lang="en">
                <a:solidFill>
                  <a:schemeClr val="accent5"/>
                </a:solidFill>
                <a:latin typeface="Proxima Nova"/>
                <a:ea typeface="Proxima Nova"/>
                <a:cs typeface="Proxima Nova"/>
                <a:sym typeface="Proxima Nova"/>
              </a:rPr>
            </a:br>
            <a:br>
              <a:rPr lang="en">
                <a:solidFill>
                  <a:schemeClr val="accent5"/>
                </a:solidFill>
                <a:latin typeface="Proxima Nova"/>
                <a:ea typeface="Proxima Nova"/>
                <a:cs typeface="Proxima Nova"/>
                <a:sym typeface="Proxima Nova"/>
              </a:rPr>
            </a:br>
            <a:r>
              <a:rPr lang="en">
                <a:solidFill>
                  <a:schemeClr val="accent5"/>
                </a:solidFill>
                <a:latin typeface="Proxima Nova"/>
                <a:ea typeface="Proxima Nova"/>
                <a:cs typeface="Proxima Nova"/>
                <a:sym typeface="Proxima Nova"/>
              </a:rPr>
              <a:t>No student is guaranteed a seat in any course until an email is received that they have been enrolled in the course.  This email will also include information on how to pay the course fees.  Once a course has met max seat capacity, the course will be closed.</a:t>
            </a:r>
            <a:r>
              <a:rPr lang="en" sz="1000">
                <a:solidFill>
                  <a:schemeClr val="accent5"/>
                </a:solidFill>
                <a:latin typeface="Proxima Nova"/>
                <a:ea typeface="Proxima Nova"/>
                <a:cs typeface="Proxima Nova"/>
                <a:sym typeface="Proxima Nova"/>
              </a:rPr>
              <a:t>  </a:t>
            </a:r>
            <a:br>
              <a:rPr lang="en" sz="1000">
                <a:solidFill>
                  <a:schemeClr val="accent5"/>
                </a:solidFill>
                <a:latin typeface="Proxima Nova"/>
                <a:ea typeface="Proxima Nova"/>
                <a:cs typeface="Proxima Nova"/>
                <a:sym typeface="Proxima Nova"/>
              </a:rPr>
            </a:br>
            <a:endParaRPr sz="100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chemeClr val="accent5"/>
              </a:solidFill>
              <a:latin typeface="Proxima Nova"/>
              <a:ea typeface="Proxima Nova"/>
              <a:cs typeface="Proxima Nova"/>
              <a:sym typeface="Proxima Nova"/>
            </a:endParaRPr>
          </a:p>
        </p:txBody>
      </p:sp>
      <p:pic>
        <p:nvPicPr>
          <p:cNvPr id="208" name="Google Shape;208;p29"/>
          <p:cNvPicPr preferRelativeResize="0"/>
          <p:nvPr/>
        </p:nvPicPr>
        <p:blipFill>
          <a:blip r:embed="rId4">
            <a:alphaModFix/>
          </a:blip>
          <a:stretch>
            <a:fillRect/>
          </a:stretch>
        </p:blipFill>
        <p:spPr>
          <a:xfrm>
            <a:off x="5237225" y="1046400"/>
            <a:ext cx="2392900" cy="1090475"/>
          </a:xfrm>
          <a:prstGeom prst="rect">
            <a:avLst/>
          </a:prstGeom>
          <a:noFill/>
          <a:ln>
            <a:noFill/>
          </a:ln>
        </p:spPr>
      </p:pic>
      <p:pic>
        <p:nvPicPr>
          <p:cNvPr id="209" name="Google Shape;209;p29"/>
          <p:cNvPicPr preferRelativeResize="0"/>
          <p:nvPr/>
        </p:nvPicPr>
        <p:blipFill>
          <a:blip r:embed="rId5">
            <a:alphaModFix/>
          </a:blip>
          <a:stretch>
            <a:fillRect/>
          </a:stretch>
        </p:blipFill>
        <p:spPr>
          <a:xfrm>
            <a:off x="354825" y="3201575"/>
            <a:ext cx="7639051" cy="1859450"/>
          </a:xfrm>
          <a:prstGeom prst="rect">
            <a:avLst/>
          </a:prstGeom>
          <a:noFill/>
          <a:ln>
            <a:noFill/>
          </a:ln>
        </p:spPr>
      </p:pic>
      <p:pic>
        <p:nvPicPr>
          <p:cNvPr descr="Image result for Taylor High School Logo" id="210" name="Google Shape;210;p29"/>
          <p:cNvPicPr preferRelativeResize="0"/>
          <p:nvPr/>
        </p:nvPicPr>
        <p:blipFill>
          <a:blip r:embed="rId6">
            <a:alphaModFix/>
          </a:blip>
          <a:stretch>
            <a:fillRect/>
          </a:stretch>
        </p:blipFill>
        <p:spPr>
          <a:xfrm>
            <a:off x="7946775" y="4008200"/>
            <a:ext cx="860650" cy="905950"/>
          </a:xfrm>
          <a:prstGeom prst="rect">
            <a:avLst/>
          </a:prstGeom>
          <a:noFill/>
          <a:ln>
            <a:noFill/>
          </a:ln>
        </p:spPr>
      </p:pic>
      <p:sp>
        <p:nvSpPr>
          <p:cNvPr id="211" name="Google Shape;211;p29"/>
          <p:cNvSpPr txBox="1"/>
          <p:nvPr/>
        </p:nvSpPr>
        <p:spPr>
          <a:xfrm>
            <a:off x="883825" y="4241275"/>
            <a:ext cx="6705900" cy="1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0000"/>
                </a:solidFill>
                <a:highlight>
                  <a:schemeClr val="lt2"/>
                </a:highlight>
                <a:latin typeface="Proxima Nova"/>
                <a:ea typeface="Proxima Nova"/>
                <a:cs typeface="Proxima Nova"/>
                <a:sym typeface="Proxima Nova"/>
              </a:rPr>
              <a:t>UPDATED LIST HASN’T BEEN RELEASED YET</a:t>
            </a:r>
            <a:endParaRPr b="1" sz="2400">
              <a:solidFill>
                <a:srgbClr val="FF0000"/>
              </a:solidFill>
              <a:highlight>
                <a:schemeClr val="lt2"/>
              </a:highlight>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The Foundation High School Program</a:t>
            </a:r>
            <a:endParaRPr b="1">
              <a:solidFill>
                <a:schemeClr val="accent5"/>
              </a:solidFill>
              <a:latin typeface="Proxima Nova"/>
              <a:ea typeface="Proxima Nova"/>
              <a:cs typeface="Proxima Nova"/>
              <a:sym typeface="Proxima Nova"/>
            </a:endParaRPr>
          </a:p>
        </p:txBody>
      </p:sp>
      <p:sp>
        <p:nvSpPr>
          <p:cNvPr id="67" name="Google Shape;67;p14"/>
          <p:cNvSpPr txBox="1"/>
          <p:nvPr>
            <p:ph idx="1" type="body"/>
          </p:nvPr>
        </p:nvSpPr>
        <p:spPr>
          <a:xfrm>
            <a:off x="311700" y="1152475"/>
            <a:ext cx="8520600" cy="3892200"/>
          </a:xfrm>
          <a:prstGeom prst="rect">
            <a:avLst/>
          </a:prstGeom>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rgbClr val="000000"/>
              </a:buClr>
              <a:buSzPts val="1100"/>
              <a:buFont typeface="Arial"/>
              <a:buNone/>
            </a:pPr>
            <a:r>
              <a:rPr lang="en">
                <a:solidFill>
                  <a:schemeClr val="accent5"/>
                </a:solidFill>
              </a:rPr>
              <a:t>•All FHSP students must choose an endorsement in one of 5 areas at the time they enter 9</a:t>
            </a:r>
            <a:r>
              <a:rPr baseline="30000" lang="en">
                <a:solidFill>
                  <a:schemeClr val="accent5"/>
                </a:solidFill>
              </a:rPr>
              <a:t>th</a:t>
            </a:r>
            <a:r>
              <a:rPr lang="en">
                <a:solidFill>
                  <a:schemeClr val="accent5"/>
                </a:solidFill>
              </a:rPr>
              <a:t> grade. </a:t>
            </a:r>
            <a:endParaRPr>
              <a:solidFill>
                <a:schemeClr val="accent5"/>
              </a:solidFill>
            </a:endParaRPr>
          </a:p>
          <a:p>
            <a:pPr indent="0" lvl="0" marL="0" rtl="0" algn="l">
              <a:lnSpc>
                <a:spcPct val="90000"/>
              </a:lnSpc>
              <a:spcBef>
                <a:spcPts val="1000"/>
              </a:spcBef>
              <a:spcAft>
                <a:spcPts val="0"/>
              </a:spcAft>
              <a:buClr>
                <a:srgbClr val="000000"/>
              </a:buClr>
              <a:buSzPts val="1100"/>
              <a:buFont typeface="Arial"/>
              <a:buNone/>
            </a:pPr>
            <a:r>
              <a:rPr lang="en">
                <a:solidFill>
                  <a:schemeClr val="accent5"/>
                </a:solidFill>
              </a:rPr>
              <a:t>•Katy ISD students will select the endorsement along with their course selections. </a:t>
            </a:r>
            <a:endParaRPr>
              <a:solidFill>
                <a:schemeClr val="accent5"/>
              </a:solidFill>
            </a:endParaRPr>
          </a:p>
          <a:p>
            <a:pPr indent="0" lvl="0" marL="0" rtl="0" algn="l">
              <a:lnSpc>
                <a:spcPct val="90000"/>
              </a:lnSpc>
              <a:spcBef>
                <a:spcPts val="1000"/>
              </a:spcBef>
              <a:spcAft>
                <a:spcPts val="0"/>
              </a:spcAft>
              <a:buClr>
                <a:srgbClr val="000000"/>
              </a:buClr>
              <a:buSzPts val="1100"/>
              <a:buFont typeface="Arial"/>
              <a:buNone/>
            </a:pPr>
            <a:r>
              <a:rPr lang="en">
                <a:solidFill>
                  <a:schemeClr val="accent5"/>
                </a:solidFill>
              </a:rPr>
              <a:t>•The endorsement should be selected based on the student’s individual interests and goals. </a:t>
            </a:r>
            <a:endParaRPr>
              <a:solidFill>
                <a:schemeClr val="accent5"/>
              </a:solidFill>
            </a:endParaRPr>
          </a:p>
          <a:p>
            <a:pPr indent="0" lvl="0" marL="0" rtl="0" algn="l">
              <a:lnSpc>
                <a:spcPct val="90000"/>
              </a:lnSpc>
              <a:spcBef>
                <a:spcPts val="1000"/>
              </a:spcBef>
              <a:spcAft>
                <a:spcPts val="0"/>
              </a:spcAft>
              <a:buClr>
                <a:srgbClr val="000000"/>
              </a:buClr>
              <a:buSzPts val="1100"/>
              <a:buFont typeface="Arial"/>
              <a:buNone/>
            </a:pPr>
            <a:r>
              <a:rPr lang="en">
                <a:solidFill>
                  <a:schemeClr val="accent5"/>
                </a:solidFill>
                <a:latin typeface="Arial"/>
                <a:ea typeface="Arial"/>
                <a:cs typeface="Arial"/>
                <a:sym typeface="Arial"/>
              </a:rPr>
              <a:t>•</a:t>
            </a:r>
            <a:r>
              <a:rPr lang="en">
                <a:solidFill>
                  <a:schemeClr val="accent5"/>
                </a:solidFill>
              </a:rPr>
              <a:t>Students will have the opportunity to change their endorsement if they so choose.</a:t>
            </a:r>
            <a:endParaRPr>
              <a:solidFill>
                <a:schemeClr val="accent5"/>
              </a:solidFill>
            </a:endParaRPr>
          </a:p>
          <a:p>
            <a:pPr indent="0" lvl="0" marL="0" rtl="0" algn="l">
              <a:lnSpc>
                <a:spcPct val="90000"/>
              </a:lnSpc>
              <a:spcBef>
                <a:spcPts val="1000"/>
              </a:spcBef>
              <a:spcAft>
                <a:spcPts val="0"/>
              </a:spcAft>
              <a:buClr>
                <a:srgbClr val="000000"/>
              </a:buClr>
              <a:buSzPts val="1100"/>
              <a:buFont typeface="Arial"/>
              <a:buNone/>
            </a:pPr>
            <a:r>
              <a:rPr lang="en">
                <a:solidFill>
                  <a:schemeClr val="accent5"/>
                </a:solidFill>
              </a:rPr>
              <a:t>•The endorsement, and any changes, must be indicated in writing and signed by the parent. </a:t>
            </a:r>
            <a:endParaRPr>
              <a:solidFill>
                <a:schemeClr val="accent5"/>
              </a:solidFill>
            </a:endParaRPr>
          </a:p>
          <a:p>
            <a:pPr indent="0" lvl="0" marL="0" rtl="0" algn="ctr">
              <a:lnSpc>
                <a:spcPct val="138000"/>
              </a:lnSpc>
              <a:spcBef>
                <a:spcPts val="0"/>
              </a:spcBef>
              <a:spcAft>
                <a:spcPts val="0"/>
              </a:spcAft>
              <a:buNone/>
            </a:pPr>
            <a:r>
              <a:t/>
            </a:r>
            <a:endParaRPr>
              <a:solidFill>
                <a:srgbClr val="073763"/>
              </a:solidFill>
            </a:endParaRPr>
          </a:p>
          <a:p>
            <a:pPr indent="0" lvl="0" marL="0" rtl="0" algn="l">
              <a:spcBef>
                <a:spcPts val="1600"/>
              </a:spcBef>
              <a:spcAft>
                <a:spcPts val="1600"/>
              </a:spcAft>
              <a:buNone/>
            </a:pPr>
            <a:br>
              <a:rPr lang="en">
                <a:solidFill>
                  <a:srgbClr val="073763"/>
                </a:solidFill>
              </a:rPr>
            </a:br>
            <a:endParaRPr>
              <a:solidFill>
                <a:srgbClr val="073763"/>
              </a:solidFill>
            </a:endParaRPr>
          </a:p>
        </p:txBody>
      </p:sp>
      <p:cxnSp>
        <p:nvCxnSpPr>
          <p:cNvPr id="68" name="Google Shape;68;p14"/>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pic>
        <p:nvPicPr>
          <p:cNvPr descr="Image result for Taylor High School Logo" id="69" name="Google Shape;69;p14"/>
          <p:cNvPicPr preferRelativeResize="0"/>
          <p:nvPr/>
        </p:nvPicPr>
        <p:blipFill>
          <a:blip r:embed="rId3">
            <a:alphaModFix/>
          </a:blip>
          <a:stretch>
            <a:fillRect/>
          </a:stretch>
        </p:blipFill>
        <p:spPr>
          <a:xfrm>
            <a:off x="7947150" y="4066250"/>
            <a:ext cx="929500" cy="978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Graduation Requirements &amp; The </a:t>
            </a:r>
            <a:r>
              <a:rPr b="1" lang="en">
                <a:solidFill>
                  <a:schemeClr val="accent5"/>
                </a:solidFill>
                <a:latin typeface="Proxima Nova"/>
                <a:ea typeface="Proxima Nova"/>
                <a:cs typeface="Proxima Nova"/>
                <a:sym typeface="Proxima Nova"/>
              </a:rPr>
              <a:t>Endorsements</a:t>
            </a:r>
            <a:endParaRPr b="1">
              <a:solidFill>
                <a:schemeClr val="accent5"/>
              </a:solidFill>
              <a:latin typeface="Proxima Nova"/>
              <a:ea typeface="Proxima Nova"/>
              <a:cs typeface="Proxima Nova"/>
              <a:sym typeface="Proxima Nova"/>
            </a:endParaRPr>
          </a:p>
        </p:txBody>
      </p:sp>
      <p:sp>
        <p:nvSpPr>
          <p:cNvPr id="75" name="Google Shape;75;p15"/>
          <p:cNvSpPr txBox="1"/>
          <p:nvPr>
            <p:ph idx="1" type="body"/>
          </p:nvPr>
        </p:nvSpPr>
        <p:spPr>
          <a:xfrm>
            <a:off x="93225" y="1010700"/>
            <a:ext cx="8739000" cy="4034100"/>
          </a:xfrm>
          <a:prstGeom prst="rect">
            <a:avLst/>
          </a:prstGeom>
          <a:ln>
            <a:noFill/>
          </a:ln>
        </p:spPr>
        <p:txBody>
          <a:bodyPr anchorCtr="0" anchor="t" bIns="91425" lIns="91425" spcFirstLastPara="1" rIns="91425" wrap="square" tIns="91425">
            <a:noAutofit/>
          </a:bodyPr>
          <a:lstStyle/>
          <a:p>
            <a:pPr indent="0" lvl="0" marL="0" rtl="0" algn="ctr">
              <a:lnSpc>
                <a:spcPct val="90000"/>
              </a:lnSpc>
              <a:spcBef>
                <a:spcPts val="1000"/>
              </a:spcBef>
              <a:spcAft>
                <a:spcPts val="0"/>
              </a:spcAft>
              <a:buNone/>
            </a:pPr>
            <a:r>
              <a:rPr b="1" lang="en" u="sng">
                <a:solidFill>
                  <a:srgbClr val="000000"/>
                </a:solidFill>
              </a:rPr>
              <a:t>22</a:t>
            </a:r>
            <a:r>
              <a:rPr b="1" lang="en">
                <a:solidFill>
                  <a:srgbClr val="000000"/>
                </a:solidFill>
              </a:rPr>
              <a:t> Foundation Credits + </a:t>
            </a:r>
            <a:r>
              <a:rPr b="1" lang="en" u="sng">
                <a:solidFill>
                  <a:srgbClr val="000000"/>
                </a:solidFill>
              </a:rPr>
              <a:t>4</a:t>
            </a:r>
            <a:r>
              <a:rPr b="1" lang="en">
                <a:solidFill>
                  <a:srgbClr val="000000"/>
                </a:solidFill>
              </a:rPr>
              <a:t> Endorsement Credits = </a:t>
            </a:r>
            <a:r>
              <a:rPr b="1" lang="en" u="sng">
                <a:solidFill>
                  <a:srgbClr val="000000"/>
                </a:solidFill>
              </a:rPr>
              <a:t>26</a:t>
            </a:r>
            <a:r>
              <a:rPr b="1" lang="en">
                <a:solidFill>
                  <a:srgbClr val="000000"/>
                </a:solidFill>
              </a:rPr>
              <a:t> Total Credits</a:t>
            </a:r>
            <a:endParaRPr b="1">
              <a:solidFill>
                <a:srgbClr val="000000"/>
              </a:solidFill>
            </a:endParaRPr>
          </a:p>
          <a:p>
            <a:pPr indent="0" lvl="0" marL="0" rtl="0" algn="ctr">
              <a:lnSpc>
                <a:spcPct val="90000"/>
              </a:lnSpc>
              <a:spcBef>
                <a:spcPts val="1000"/>
              </a:spcBef>
              <a:spcAft>
                <a:spcPts val="0"/>
              </a:spcAft>
              <a:buNone/>
            </a:pPr>
            <a:r>
              <a:t/>
            </a:r>
            <a:endParaRPr b="1" i="1" sz="1000">
              <a:solidFill>
                <a:srgbClr val="000000"/>
              </a:solidFill>
            </a:endParaRPr>
          </a:p>
          <a:p>
            <a:pPr indent="0" lvl="0" marL="0" rtl="0" algn="l">
              <a:lnSpc>
                <a:spcPct val="200000"/>
              </a:lnSpc>
              <a:spcBef>
                <a:spcPts val="1000"/>
              </a:spcBef>
              <a:spcAft>
                <a:spcPts val="0"/>
              </a:spcAft>
              <a:buNone/>
            </a:pPr>
            <a:r>
              <a:rPr lang="en">
                <a:solidFill>
                  <a:schemeClr val="accent5"/>
                </a:solidFill>
              </a:rPr>
              <a:t>•STEM (Science – Technology – Engineering – Math)</a:t>
            </a:r>
            <a:endParaRPr>
              <a:solidFill>
                <a:schemeClr val="accent5"/>
              </a:solidFill>
            </a:endParaRPr>
          </a:p>
          <a:p>
            <a:pPr indent="0" lvl="0" marL="0" rtl="0" algn="l">
              <a:lnSpc>
                <a:spcPct val="200000"/>
              </a:lnSpc>
              <a:spcBef>
                <a:spcPts val="1000"/>
              </a:spcBef>
              <a:spcAft>
                <a:spcPts val="0"/>
              </a:spcAft>
              <a:buNone/>
            </a:pPr>
            <a:r>
              <a:rPr lang="en">
                <a:solidFill>
                  <a:schemeClr val="accent5"/>
                </a:solidFill>
              </a:rPr>
              <a:t>•Business &amp; Industry</a:t>
            </a:r>
            <a:endParaRPr>
              <a:solidFill>
                <a:schemeClr val="accent5"/>
              </a:solidFill>
            </a:endParaRPr>
          </a:p>
          <a:p>
            <a:pPr indent="0" lvl="0" marL="0" rtl="0" algn="l">
              <a:lnSpc>
                <a:spcPct val="200000"/>
              </a:lnSpc>
              <a:spcBef>
                <a:spcPts val="1000"/>
              </a:spcBef>
              <a:spcAft>
                <a:spcPts val="0"/>
              </a:spcAft>
              <a:buNone/>
            </a:pPr>
            <a:r>
              <a:rPr lang="en">
                <a:solidFill>
                  <a:schemeClr val="accent5"/>
                </a:solidFill>
              </a:rPr>
              <a:t>•Public Services</a:t>
            </a:r>
            <a:endParaRPr>
              <a:solidFill>
                <a:schemeClr val="accent5"/>
              </a:solidFill>
            </a:endParaRPr>
          </a:p>
          <a:p>
            <a:pPr indent="0" lvl="0" marL="0" rtl="0" algn="l">
              <a:lnSpc>
                <a:spcPct val="200000"/>
              </a:lnSpc>
              <a:spcBef>
                <a:spcPts val="1000"/>
              </a:spcBef>
              <a:spcAft>
                <a:spcPts val="0"/>
              </a:spcAft>
              <a:buNone/>
            </a:pPr>
            <a:r>
              <a:rPr lang="en">
                <a:solidFill>
                  <a:schemeClr val="accent5"/>
                </a:solidFill>
              </a:rPr>
              <a:t>•Arts &amp; Humanities</a:t>
            </a:r>
            <a:endParaRPr>
              <a:solidFill>
                <a:schemeClr val="accent5"/>
              </a:solidFill>
            </a:endParaRPr>
          </a:p>
          <a:p>
            <a:pPr indent="0" lvl="0" marL="0" rtl="0" algn="l">
              <a:lnSpc>
                <a:spcPct val="200000"/>
              </a:lnSpc>
              <a:spcBef>
                <a:spcPts val="1000"/>
              </a:spcBef>
              <a:spcAft>
                <a:spcPts val="0"/>
              </a:spcAft>
              <a:buNone/>
            </a:pPr>
            <a:r>
              <a:rPr lang="en">
                <a:solidFill>
                  <a:schemeClr val="accent5"/>
                </a:solidFill>
              </a:rPr>
              <a:t>•Multidisciplinary Studies</a:t>
            </a:r>
            <a:endParaRPr>
              <a:solidFill>
                <a:schemeClr val="accent5"/>
              </a:solidFill>
            </a:endParaRPr>
          </a:p>
          <a:p>
            <a:pPr indent="0" lvl="0" marL="0" rtl="0" algn="l">
              <a:lnSpc>
                <a:spcPct val="90000"/>
              </a:lnSpc>
              <a:spcBef>
                <a:spcPts val="1000"/>
              </a:spcBef>
              <a:spcAft>
                <a:spcPts val="0"/>
              </a:spcAft>
              <a:buNone/>
            </a:pPr>
            <a:r>
              <a:t/>
            </a:r>
            <a:endParaRPr>
              <a:solidFill>
                <a:srgbClr val="000000"/>
              </a:solidFill>
            </a:endParaRPr>
          </a:p>
          <a:p>
            <a:pPr indent="0" lvl="0" marL="0" rtl="0" algn="ctr">
              <a:lnSpc>
                <a:spcPct val="138000"/>
              </a:lnSpc>
              <a:spcBef>
                <a:spcPts val="0"/>
              </a:spcBef>
              <a:spcAft>
                <a:spcPts val="0"/>
              </a:spcAft>
              <a:buNone/>
            </a:pPr>
            <a:r>
              <a:t/>
            </a:r>
            <a:endParaRPr>
              <a:solidFill>
                <a:srgbClr val="000000"/>
              </a:solidFill>
            </a:endParaRPr>
          </a:p>
          <a:p>
            <a:pPr indent="0" lvl="0" marL="0" rtl="0" algn="l">
              <a:spcBef>
                <a:spcPts val="1600"/>
              </a:spcBef>
              <a:spcAft>
                <a:spcPts val="1600"/>
              </a:spcAft>
              <a:buNone/>
            </a:pPr>
            <a:br>
              <a:rPr lang="en">
                <a:solidFill>
                  <a:srgbClr val="000000"/>
                </a:solidFill>
              </a:rPr>
            </a:br>
            <a:endParaRPr>
              <a:solidFill>
                <a:srgbClr val="000000"/>
              </a:solidFill>
            </a:endParaRPr>
          </a:p>
        </p:txBody>
      </p:sp>
      <p:cxnSp>
        <p:nvCxnSpPr>
          <p:cNvPr id="76" name="Google Shape;76;p15"/>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pic>
        <p:nvPicPr>
          <p:cNvPr id="77" name="Google Shape;77;p15"/>
          <p:cNvPicPr preferRelativeResize="0"/>
          <p:nvPr/>
        </p:nvPicPr>
        <p:blipFill>
          <a:blip r:embed="rId3">
            <a:alphaModFix/>
          </a:blip>
          <a:stretch>
            <a:fillRect/>
          </a:stretch>
        </p:blipFill>
        <p:spPr>
          <a:xfrm>
            <a:off x="2916650" y="4211125"/>
            <a:ext cx="897400" cy="882150"/>
          </a:xfrm>
          <a:prstGeom prst="rect">
            <a:avLst/>
          </a:prstGeom>
          <a:noFill/>
          <a:ln>
            <a:noFill/>
          </a:ln>
        </p:spPr>
      </p:pic>
      <p:pic>
        <p:nvPicPr>
          <p:cNvPr id="78" name="Google Shape;78;p15"/>
          <p:cNvPicPr preferRelativeResize="0"/>
          <p:nvPr/>
        </p:nvPicPr>
        <p:blipFill>
          <a:blip r:embed="rId4">
            <a:alphaModFix/>
          </a:blip>
          <a:stretch>
            <a:fillRect/>
          </a:stretch>
        </p:blipFill>
        <p:spPr>
          <a:xfrm>
            <a:off x="2317075" y="3672575"/>
            <a:ext cx="717250" cy="740750"/>
          </a:xfrm>
          <a:prstGeom prst="rect">
            <a:avLst/>
          </a:prstGeom>
          <a:noFill/>
          <a:ln>
            <a:noFill/>
          </a:ln>
        </p:spPr>
      </p:pic>
      <p:pic>
        <p:nvPicPr>
          <p:cNvPr id="79" name="Google Shape;79;p15"/>
          <p:cNvPicPr preferRelativeResize="0"/>
          <p:nvPr/>
        </p:nvPicPr>
        <p:blipFill>
          <a:blip r:embed="rId5">
            <a:alphaModFix/>
          </a:blip>
          <a:stretch>
            <a:fillRect/>
          </a:stretch>
        </p:blipFill>
        <p:spPr>
          <a:xfrm>
            <a:off x="2014425" y="3102312"/>
            <a:ext cx="688725" cy="512250"/>
          </a:xfrm>
          <a:prstGeom prst="rect">
            <a:avLst/>
          </a:prstGeom>
          <a:noFill/>
          <a:ln>
            <a:noFill/>
          </a:ln>
        </p:spPr>
      </p:pic>
      <p:pic>
        <p:nvPicPr>
          <p:cNvPr id="80" name="Google Shape;80;p15"/>
          <p:cNvPicPr preferRelativeResize="0"/>
          <p:nvPr/>
        </p:nvPicPr>
        <p:blipFill>
          <a:blip r:embed="rId6">
            <a:alphaModFix/>
          </a:blip>
          <a:stretch>
            <a:fillRect/>
          </a:stretch>
        </p:blipFill>
        <p:spPr>
          <a:xfrm>
            <a:off x="2485899" y="2416724"/>
            <a:ext cx="548425" cy="627575"/>
          </a:xfrm>
          <a:prstGeom prst="rect">
            <a:avLst/>
          </a:prstGeom>
          <a:noFill/>
          <a:ln>
            <a:noFill/>
          </a:ln>
        </p:spPr>
      </p:pic>
      <p:pic>
        <p:nvPicPr>
          <p:cNvPr id="81" name="Google Shape;81;p15"/>
          <p:cNvPicPr preferRelativeResize="0"/>
          <p:nvPr/>
        </p:nvPicPr>
        <p:blipFill>
          <a:blip r:embed="rId7">
            <a:alphaModFix/>
          </a:blip>
          <a:stretch>
            <a:fillRect/>
          </a:stretch>
        </p:blipFill>
        <p:spPr>
          <a:xfrm>
            <a:off x="5697349" y="1733975"/>
            <a:ext cx="1003125" cy="682750"/>
          </a:xfrm>
          <a:prstGeom prst="rect">
            <a:avLst/>
          </a:prstGeom>
          <a:noFill/>
          <a:ln>
            <a:noFill/>
          </a:ln>
        </p:spPr>
      </p:pic>
      <p:pic>
        <p:nvPicPr>
          <p:cNvPr descr="Image result for Taylor High School Logo" id="82" name="Google Shape;82;p15"/>
          <p:cNvPicPr preferRelativeResize="0"/>
          <p:nvPr/>
        </p:nvPicPr>
        <p:blipFill>
          <a:blip r:embed="rId8">
            <a:alphaModFix/>
          </a:blip>
          <a:stretch>
            <a:fillRect/>
          </a:stretch>
        </p:blipFill>
        <p:spPr>
          <a:xfrm>
            <a:off x="7942925" y="3869725"/>
            <a:ext cx="972450" cy="1023650"/>
          </a:xfrm>
          <a:prstGeom prst="rect">
            <a:avLst/>
          </a:prstGeom>
          <a:noFill/>
          <a:ln>
            <a:noFill/>
          </a:ln>
        </p:spPr>
      </p:pic>
      <p:sp>
        <p:nvSpPr>
          <p:cNvPr id="83" name="Google Shape;83;p15"/>
          <p:cNvSpPr txBox="1"/>
          <p:nvPr/>
        </p:nvSpPr>
        <p:spPr>
          <a:xfrm>
            <a:off x="4294500" y="2405500"/>
            <a:ext cx="308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Graduation Requirements &amp; The Endorsements</a:t>
            </a:r>
            <a:endParaRPr b="1">
              <a:solidFill>
                <a:schemeClr val="accent5"/>
              </a:solidFill>
              <a:latin typeface="Proxima Nova"/>
              <a:ea typeface="Proxima Nova"/>
              <a:cs typeface="Proxima Nova"/>
              <a:sym typeface="Proxima Nova"/>
            </a:endParaRPr>
          </a:p>
        </p:txBody>
      </p:sp>
      <p:cxnSp>
        <p:nvCxnSpPr>
          <p:cNvPr id="89" name="Google Shape;89;p16"/>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sp>
        <p:nvSpPr>
          <p:cNvPr id="90" name="Google Shape;90;p16"/>
          <p:cNvSpPr txBox="1"/>
          <p:nvPr/>
        </p:nvSpPr>
        <p:spPr>
          <a:xfrm>
            <a:off x="263050" y="925900"/>
            <a:ext cx="4139700" cy="404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u="sng">
                <a:solidFill>
                  <a:schemeClr val="accent5"/>
                </a:solidFill>
                <a:latin typeface="Proxima Nova"/>
                <a:ea typeface="Proxima Nova"/>
                <a:cs typeface="Proxima Nova"/>
                <a:sym typeface="Proxima Nova"/>
              </a:rPr>
              <a:t>English</a:t>
            </a:r>
            <a:r>
              <a:rPr b="1" lang="en">
                <a:solidFill>
                  <a:schemeClr val="accent5"/>
                </a:solidFill>
                <a:latin typeface="Proxima Nova"/>
                <a:ea typeface="Proxima Nova"/>
                <a:cs typeface="Proxima Nova"/>
                <a:sym typeface="Proxima Nova"/>
              </a:rPr>
              <a:t> – </a:t>
            </a:r>
            <a:r>
              <a:rPr b="1" i="1" lang="en">
                <a:solidFill>
                  <a:schemeClr val="accent5"/>
                </a:solidFill>
                <a:latin typeface="Proxima Nova"/>
                <a:ea typeface="Proxima Nova"/>
                <a:cs typeface="Proxima Nova"/>
                <a:sym typeface="Proxima Nova"/>
              </a:rPr>
              <a:t>4 credits</a:t>
            </a:r>
            <a:endParaRPr b="1" i="1">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lang="en">
                <a:solidFill>
                  <a:schemeClr val="accent5"/>
                </a:solidFill>
                <a:latin typeface="Proxima Nova"/>
                <a:ea typeface="Proxima Nova"/>
                <a:cs typeface="Proxima Nova"/>
                <a:sym typeface="Proxima Nova"/>
              </a:rPr>
              <a:t>•English I, II, III, and an additional/advanced English</a:t>
            </a:r>
            <a:endParaRPr>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b="1" lang="en" u="sng">
                <a:solidFill>
                  <a:schemeClr val="accent5"/>
                </a:solidFill>
                <a:latin typeface="Proxima Nova"/>
                <a:ea typeface="Proxima Nova"/>
                <a:cs typeface="Proxima Nova"/>
                <a:sym typeface="Proxima Nova"/>
              </a:rPr>
              <a:t>Math </a:t>
            </a:r>
            <a:r>
              <a:rPr b="1" lang="en">
                <a:solidFill>
                  <a:schemeClr val="accent5"/>
                </a:solidFill>
                <a:latin typeface="Proxima Nova"/>
                <a:ea typeface="Proxima Nova"/>
                <a:cs typeface="Proxima Nova"/>
                <a:sym typeface="Proxima Nova"/>
              </a:rPr>
              <a:t>– </a:t>
            </a:r>
            <a:r>
              <a:rPr b="1" i="1" lang="en">
                <a:solidFill>
                  <a:schemeClr val="accent5"/>
                </a:solidFill>
                <a:latin typeface="Proxima Nova"/>
                <a:ea typeface="Proxima Nova"/>
                <a:cs typeface="Proxima Nova"/>
                <a:sym typeface="Proxima Nova"/>
              </a:rPr>
              <a:t>3 credits</a:t>
            </a:r>
            <a:endParaRPr b="1" i="1">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lang="en">
                <a:solidFill>
                  <a:schemeClr val="accent5"/>
                </a:solidFill>
                <a:latin typeface="Proxima Nova"/>
                <a:ea typeface="Proxima Nova"/>
                <a:cs typeface="Proxima Nova"/>
                <a:sym typeface="Proxima Nova"/>
              </a:rPr>
              <a:t>•Algebra I, Geometry, and an additional/advanced math</a:t>
            </a:r>
            <a:endParaRPr>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b="1" lang="en" u="sng">
                <a:solidFill>
                  <a:schemeClr val="accent5"/>
                </a:solidFill>
                <a:latin typeface="Proxima Nova"/>
                <a:ea typeface="Proxima Nova"/>
                <a:cs typeface="Proxima Nova"/>
                <a:sym typeface="Proxima Nova"/>
              </a:rPr>
              <a:t>Science </a:t>
            </a:r>
            <a:r>
              <a:rPr b="1" lang="en">
                <a:solidFill>
                  <a:schemeClr val="accent5"/>
                </a:solidFill>
                <a:latin typeface="Proxima Nova"/>
                <a:ea typeface="Proxima Nova"/>
                <a:cs typeface="Proxima Nova"/>
                <a:sym typeface="Proxima Nova"/>
              </a:rPr>
              <a:t>– </a:t>
            </a:r>
            <a:r>
              <a:rPr b="1" i="1" lang="en">
                <a:solidFill>
                  <a:schemeClr val="accent5"/>
                </a:solidFill>
                <a:latin typeface="Proxima Nova"/>
                <a:ea typeface="Proxima Nova"/>
                <a:cs typeface="Proxima Nova"/>
                <a:sym typeface="Proxima Nova"/>
              </a:rPr>
              <a:t>3 credits</a:t>
            </a:r>
            <a:endParaRPr b="1" i="1">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lang="en">
                <a:solidFill>
                  <a:schemeClr val="accent5"/>
                </a:solidFill>
                <a:latin typeface="Proxima Nova"/>
                <a:ea typeface="Proxima Nova"/>
                <a:cs typeface="Proxima Nova"/>
                <a:sym typeface="Proxima Nova"/>
              </a:rPr>
              <a:t>•Biology, and one course  from IPC, </a:t>
            </a:r>
            <a:r>
              <a:rPr i="1" lang="en" u="sng">
                <a:solidFill>
                  <a:schemeClr val="accent5"/>
                </a:solidFill>
                <a:latin typeface="Proxima Nova"/>
                <a:ea typeface="Proxima Nova"/>
                <a:cs typeface="Proxima Nova"/>
                <a:sym typeface="Proxima Nova"/>
              </a:rPr>
              <a:t>or</a:t>
            </a:r>
            <a:r>
              <a:rPr lang="en">
                <a:solidFill>
                  <a:schemeClr val="accent5"/>
                </a:solidFill>
                <a:latin typeface="Proxima Nova"/>
                <a:ea typeface="Proxima Nova"/>
                <a:cs typeface="Proxima Nova"/>
                <a:sym typeface="Proxima Nova"/>
              </a:rPr>
              <a:t> Chemistry, </a:t>
            </a:r>
            <a:r>
              <a:rPr i="1" lang="en" u="sng">
                <a:solidFill>
                  <a:schemeClr val="accent5"/>
                </a:solidFill>
                <a:latin typeface="Proxima Nova"/>
                <a:ea typeface="Proxima Nova"/>
                <a:cs typeface="Proxima Nova"/>
                <a:sym typeface="Proxima Nova"/>
              </a:rPr>
              <a:t>or</a:t>
            </a:r>
            <a:r>
              <a:rPr lang="en">
                <a:solidFill>
                  <a:schemeClr val="accent5"/>
                </a:solidFill>
                <a:latin typeface="Proxima Nova"/>
                <a:ea typeface="Proxima Nova"/>
                <a:cs typeface="Proxima Nova"/>
                <a:sym typeface="Proxima Nova"/>
              </a:rPr>
              <a:t> Physics, and one additional/advanced science</a:t>
            </a:r>
            <a:endParaRPr>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b="1" lang="en" u="sng">
                <a:solidFill>
                  <a:schemeClr val="accent5"/>
                </a:solidFill>
                <a:latin typeface="Proxima Nova"/>
                <a:ea typeface="Proxima Nova"/>
                <a:cs typeface="Proxima Nova"/>
                <a:sym typeface="Proxima Nova"/>
              </a:rPr>
              <a:t>Social Studies</a:t>
            </a:r>
            <a:r>
              <a:rPr b="1" lang="en">
                <a:solidFill>
                  <a:schemeClr val="accent5"/>
                </a:solidFill>
                <a:latin typeface="Proxima Nova"/>
                <a:ea typeface="Proxima Nova"/>
                <a:cs typeface="Proxima Nova"/>
                <a:sym typeface="Proxima Nova"/>
              </a:rPr>
              <a:t> – </a:t>
            </a:r>
            <a:r>
              <a:rPr b="1" i="1" lang="en">
                <a:solidFill>
                  <a:schemeClr val="accent5"/>
                </a:solidFill>
                <a:latin typeface="Proxima Nova"/>
                <a:ea typeface="Proxima Nova"/>
                <a:cs typeface="Proxima Nova"/>
                <a:sym typeface="Proxima Nova"/>
              </a:rPr>
              <a:t>3 credits</a:t>
            </a:r>
            <a:endParaRPr b="1" i="1">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lang="en">
                <a:solidFill>
                  <a:schemeClr val="accent5"/>
                </a:solidFill>
                <a:latin typeface="Proxima Nova"/>
                <a:ea typeface="Proxima Nova"/>
                <a:cs typeface="Proxima Nova"/>
                <a:sym typeface="Proxima Nova"/>
              </a:rPr>
              <a:t>•US History, .5 credit government, .5 credit economics, and </a:t>
            </a:r>
            <a:r>
              <a:rPr i="1" lang="en" u="sng">
                <a:solidFill>
                  <a:schemeClr val="accent5"/>
                </a:solidFill>
                <a:latin typeface="Proxima Nova"/>
                <a:ea typeface="Proxima Nova"/>
                <a:cs typeface="Proxima Nova"/>
                <a:sym typeface="Proxima Nova"/>
              </a:rPr>
              <a:t>either</a:t>
            </a:r>
            <a:r>
              <a:rPr lang="en">
                <a:solidFill>
                  <a:schemeClr val="accent5"/>
                </a:solidFill>
                <a:latin typeface="Proxima Nova"/>
                <a:ea typeface="Proxima Nova"/>
                <a:cs typeface="Proxima Nova"/>
                <a:sym typeface="Proxima Nova"/>
              </a:rPr>
              <a:t> World History </a:t>
            </a:r>
            <a:r>
              <a:rPr i="1" lang="en" u="sng">
                <a:solidFill>
                  <a:schemeClr val="accent5"/>
                </a:solidFill>
                <a:latin typeface="Proxima Nova"/>
                <a:ea typeface="Proxima Nova"/>
                <a:cs typeface="Proxima Nova"/>
                <a:sym typeface="Proxima Nova"/>
              </a:rPr>
              <a:t>or</a:t>
            </a:r>
            <a:r>
              <a:rPr lang="en">
                <a:solidFill>
                  <a:schemeClr val="accent5"/>
                </a:solidFill>
                <a:latin typeface="Proxima Nova"/>
                <a:ea typeface="Proxima Nova"/>
                <a:cs typeface="Proxima Nova"/>
                <a:sym typeface="Proxima Nova"/>
              </a:rPr>
              <a:t>  World Geography</a:t>
            </a:r>
            <a:endParaRPr>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b="1" lang="en" u="sng">
                <a:solidFill>
                  <a:schemeClr val="accent5"/>
                </a:solidFill>
                <a:latin typeface="Proxima Nova"/>
                <a:ea typeface="Proxima Nova"/>
                <a:cs typeface="Proxima Nova"/>
                <a:sym typeface="Proxima Nova"/>
              </a:rPr>
              <a:t>LOTE</a:t>
            </a:r>
            <a:r>
              <a:rPr b="1" lang="en">
                <a:solidFill>
                  <a:schemeClr val="accent5"/>
                </a:solidFill>
                <a:latin typeface="Proxima Nova"/>
                <a:ea typeface="Proxima Nova"/>
                <a:cs typeface="Proxima Nova"/>
                <a:sym typeface="Proxima Nova"/>
              </a:rPr>
              <a:t> – </a:t>
            </a:r>
            <a:r>
              <a:rPr b="1" i="1" lang="en">
                <a:solidFill>
                  <a:schemeClr val="accent5"/>
                </a:solidFill>
                <a:latin typeface="Proxima Nova"/>
                <a:ea typeface="Proxima Nova"/>
                <a:cs typeface="Proxima Nova"/>
                <a:sym typeface="Proxima Nova"/>
              </a:rPr>
              <a:t>2 credits</a:t>
            </a:r>
            <a:endParaRPr b="1" i="1">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lang="en">
                <a:solidFill>
                  <a:schemeClr val="accent5"/>
                </a:solidFill>
                <a:latin typeface="Proxima Nova"/>
                <a:ea typeface="Proxima Nova"/>
                <a:cs typeface="Proxima Nova"/>
                <a:sym typeface="Proxima Nova"/>
              </a:rPr>
              <a:t>•Credits must be in the same language</a:t>
            </a:r>
            <a:endParaRPr>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Clr>
                <a:srgbClr val="000000"/>
              </a:buClr>
              <a:buSzPts val="1100"/>
              <a:buFont typeface="Arial"/>
              <a:buNone/>
            </a:pPr>
            <a:r>
              <a:rPr b="1" lang="en" u="sng">
                <a:solidFill>
                  <a:schemeClr val="accent5"/>
                </a:solidFill>
                <a:latin typeface="Proxima Nova"/>
                <a:ea typeface="Proxima Nova"/>
                <a:cs typeface="Proxima Nova"/>
                <a:sym typeface="Proxima Nova"/>
              </a:rPr>
              <a:t>Fine Arts</a:t>
            </a:r>
            <a:r>
              <a:rPr b="1" lang="en">
                <a:solidFill>
                  <a:schemeClr val="accent5"/>
                </a:solidFill>
                <a:latin typeface="Proxima Nova"/>
                <a:ea typeface="Proxima Nova"/>
                <a:cs typeface="Proxima Nova"/>
                <a:sym typeface="Proxima Nova"/>
              </a:rPr>
              <a:t> – </a:t>
            </a:r>
            <a:r>
              <a:rPr b="1" i="1" lang="en">
                <a:solidFill>
                  <a:schemeClr val="accent5"/>
                </a:solidFill>
                <a:latin typeface="Proxima Nova"/>
                <a:ea typeface="Proxima Nova"/>
                <a:cs typeface="Proxima Nova"/>
                <a:sym typeface="Proxima Nova"/>
              </a:rPr>
              <a:t>1 credit</a:t>
            </a:r>
            <a:endParaRPr b="1" i="1">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700">
              <a:solidFill>
                <a:schemeClr val="accent5"/>
              </a:solidFill>
              <a:latin typeface="Proxima Nova"/>
              <a:ea typeface="Proxima Nova"/>
              <a:cs typeface="Proxima Nova"/>
              <a:sym typeface="Proxima Nova"/>
            </a:endParaRPr>
          </a:p>
        </p:txBody>
      </p:sp>
      <p:sp>
        <p:nvSpPr>
          <p:cNvPr id="91" name="Google Shape;91;p16"/>
          <p:cNvSpPr txBox="1"/>
          <p:nvPr/>
        </p:nvSpPr>
        <p:spPr>
          <a:xfrm>
            <a:off x="4841450" y="954100"/>
            <a:ext cx="3849000" cy="3925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rgbClr val="000000"/>
              </a:buClr>
              <a:buSzPts val="1100"/>
              <a:buFont typeface="Arial"/>
              <a:buNone/>
            </a:pPr>
            <a:r>
              <a:rPr b="1" lang="en" sz="1500" u="sng">
                <a:solidFill>
                  <a:schemeClr val="accent5"/>
                </a:solidFill>
                <a:latin typeface="Proxima Nova"/>
                <a:ea typeface="Proxima Nova"/>
                <a:cs typeface="Proxima Nova"/>
                <a:sym typeface="Proxima Nova"/>
              </a:rPr>
              <a:t>Physical Education </a:t>
            </a:r>
            <a:r>
              <a:rPr b="1" lang="en" sz="1500">
                <a:solidFill>
                  <a:schemeClr val="accent5"/>
                </a:solidFill>
                <a:latin typeface="Proxima Nova"/>
                <a:ea typeface="Proxima Nova"/>
                <a:cs typeface="Proxima Nova"/>
                <a:sym typeface="Proxima Nova"/>
              </a:rPr>
              <a:t>– </a:t>
            </a:r>
            <a:r>
              <a:rPr b="1" i="1" lang="en" sz="1500">
                <a:solidFill>
                  <a:schemeClr val="accent5"/>
                </a:solidFill>
                <a:latin typeface="Proxima Nova"/>
                <a:ea typeface="Proxima Nova"/>
                <a:cs typeface="Proxima Nova"/>
                <a:sym typeface="Proxima Nova"/>
              </a:rPr>
              <a:t>1 credit</a:t>
            </a:r>
            <a:endParaRPr b="1" i="1" sz="1500">
              <a:solidFill>
                <a:schemeClr val="accent5"/>
              </a:solidFill>
              <a:latin typeface="Proxima Nova"/>
              <a:ea typeface="Proxima Nova"/>
              <a:cs typeface="Proxima Nova"/>
              <a:sym typeface="Proxima Nova"/>
            </a:endParaRPr>
          </a:p>
          <a:p>
            <a:pPr indent="0" lvl="0" marL="0" rtl="0" algn="l">
              <a:lnSpc>
                <a:spcPct val="150000"/>
              </a:lnSpc>
              <a:spcBef>
                <a:spcPts val="0"/>
              </a:spcBef>
              <a:spcAft>
                <a:spcPts val="0"/>
              </a:spcAft>
              <a:buClr>
                <a:srgbClr val="000000"/>
              </a:buClr>
              <a:buSzPts val="1100"/>
              <a:buFont typeface="Arial"/>
              <a:buNone/>
            </a:pPr>
            <a:r>
              <a:rPr b="1" lang="en" sz="1500" u="sng">
                <a:solidFill>
                  <a:schemeClr val="accent5"/>
                </a:solidFill>
                <a:latin typeface="Proxima Nova"/>
                <a:ea typeface="Proxima Nova"/>
                <a:cs typeface="Proxima Nova"/>
                <a:sym typeface="Proxima Nova"/>
              </a:rPr>
              <a:t>Health</a:t>
            </a:r>
            <a:r>
              <a:rPr b="1" lang="en" sz="1500">
                <a:solidFill>
                  <a:schemeClr val="accent5"/>
                </a:solidFill>
                <a:latin typeface="Proxima Nova"/>
                <a:ea typeface="Proxima Nova"/>
                <a:cs typeface="Proxima Nova"/>
                <a:sym typeface="Proxima Nova"/>
              </a:rPr>
              <a:t> – .</a:t>
            </a:r>
            <a:r>
              <a:rPr b="1" i="1" lang="en" sz="1500">
                <a:solidFill>
                  <a:schemeClr val="accent5"/>
                </a:solidFill>
                <a:latin typeface="Proxima Nova"/>
                <a:ea typeface="Proxima Nova"/>
                <a:cs typeface="Proxima Nova"/>
                <a:sym typeface="Proxima Nova"/>
              </a:rPr>
              <a:t>5 credit (KISD requirement)</a:t>
            </a:r>
            <a:endParaRPr b="1" i="1" sz="1500">
              <a:solidFill>
                <a:schemeClr val="accent5"/>
              </a:solidFill>
              <a:latin typeface="Proxima Nova"/>
              <a:ea typeface="Proxima Nova"/>
              <a:cs typeface="Proxima Nova"/>
              <a:sym typeface="Proxima Nova"/>
            </a:endParaRPr>
          </a:p>
          <a:p>
            <a:pPr indent="0" lvl="0" marL="0" rtl="0" algn="l">
              <a:lnSpc>
                <a:spcPct val="150000"/>
              </a:lnSpc>
              <a:spcBef>
                <a:spcPts val="0"/>
              </a:spcBef>
              <a:spcAft>
                <a:spcPts val="0"/>
              </a:spcAft>
              <a:buClr>
                <a:srgbClr val="000000"/>
              </a:buClr>
              <a:buSzPts val="1100"/>
              <a:buFont typeface="Arial"/>
              <a:buNone/>
            </a:pPr>
            <a:r>
              <a:rPr b="1" lang="en" sz="1500" u="sng">
                <a:solidFill>
                  <a:schemeClr val="accent5"/>
                </a:solidFill>
                <a:latin typeface="Proxima Nova"/>
                <a:ea typeface="Proxima Nova"/>
                <a:cs typeface="Proxima Nova"/>
                <a:sym typeface="Proxima Nova"/>
              </a:rPr>
              <a:t>Electives</a:t>
            </a:r>
            <a:r>
              <a:rPr b="1" lang="en" sz="1500">
                <a:solidFill>
                  <a:schemeClr val="accent5"/>
                </a:solidFill>
                <a:latin typeface="Proxima Nova"/>
                <a:ea typeface="Proxima Nova"/>
                <a:cs typeface="Proxima Nova"/>
                <a:sym typeface="Proxima Nova"/>
              </a:rPr>
              <a:t> – </a:t>
            </a:r>
            <a:r>
              <a:rPr b="1" i="1" lang="en" sz="1500">
                <a:solidFill>
                  <a:schemeClr val="accent5"/>
                </a:solidFill>
                <a:latin typeface="Proxima Nova"/>
                <a:ea typeface="Proxima Nova"/>
                <a:cs typeface="Proxima Nova"/>
                <a:sym typeface="Proxima Nova"/>
              </a:rPr>
              <a:t>4.5 credits, including</a:t>
            </a:r>
            <a:endParaRPr b="1" i="1" sz="1500">
              <a:solidFill>
                <a:schemeClr val="accent5"/>
              </a:solidFill>
              <a:latin typeface="Proxima Nova"/>
              <a:ea typeface="Proxima Nova"/>
              <a:cs typeface="Proxima Nova"/>
              <a:sym typeface="Proxima Nova"/>
            </a:endParaRPr>
          </a:p>
          <a:p>
            <a:pPr indent="0" lvl="0" marL="0" rtl="0" algn="l">
              <a:lnSpc>
                <a:spcPct val="150000"/>
              </a:lnSpc>
              <a:spcBef>
                <a:spcPts val="0"/>
              </a:spcBef>
              <a:spcAft>
                <a:spcPts val="0"/>
              </a:spcAft>
              <a:buClr>
                <a:srgbClr val="000000"/>
              </a:buClr>
              <a:buSzPts val="1100"/>
              <a:buFont typeface="Arial"/>
              <a:buNone/>
            </a:pPr>
            <a:r>
              <a:rPr lang="en" sz="1500">
                <a:solidFill>
                  <a:schemeClr val="accent5"/>
                </a:solidFill>
                <a:latin typeface="Proxima Nova"/>
                <a:ea typeface="Proxima Nova"/>
                <a:cs typeface="Proxima Nova"/>
                <a:sym typeface="Proxima Nova"/>
              </a:rPr>
              <a:t>A communication skills component</a:t>
            </a:r>
            <a:endParaRPr sz="1500">
              <a:solidFill>
                <a:schemeClr val="accent5"/>
              </a:solidFill>
              <a:latin typeface="Proxima Nova"/>
              <a:ea typeface="Proxima Nova"/>
              <a:cs typeface="Proxima Nova"/>
              <a:sym typeface="Proxima Nova"/>
            </a:endParaRPr>
          </a:p>
          <a:p>
            <a:pPr indent="0" lvl="0" marL="0" rtl="0" algn="l">
              <a:lnSpc>
                <a:spcPct val="150000"/>
              </a:lnSpc>
              <a:spcBef>
                <a:spcPts val="0"/>
              </a:spcBef>
              <a:spcAft>
                <a:spcPts val="0"/>
              </a:spcAft>
              <a:buClr>
                <a:srgbClr val="000000"/>
              </a:buClr>
              <a:buSzPts val="1100"/>
              <a:buFont typeface="Arial"/>
              <a:buNone/>
            </a:pPr>
            <a:r>
              <a:rPr b="1" lang="en" sz="1500" u="sng">
                <a:latin typeface="Proxima Nova"/>
                <a:ea typeface="Proxima Nova"/>
                <a:cs typeface="Proxima Nova"/>
                <a:sym typeface="Proxima Nova"/>
              </a:rPr>
              <a:t>+ Endorsement</a:t>
            </a:r>
            <a:r>
              <a:rPr b="1" i="1" lang="en" sz="1500" u="sng">
                <a:latin typeface="Proxima Nova"/>
                <a:ea typeface="Proxima Nova"/>
                <a:cs typeface="Proxima Nova"/>
                <a:sym typeface="Proxima Nova"/>
              </a:rPr>
              <a:t> </a:t>
            </a:r>
            <a:r>
              <a:rPr b="1" i="1" lang="en" sz="1500">
                <a:latin typeface="Proxima Nova"/>
                <a:ea typeface="Proxima Nova"/>
                <a:cs typeface="Proxima Nova"/>
                <a:sym typeface="Proxima Nova"/>
              </a:rPr>
              <a:t>(4 additional credits)</a:t>
            </a:r>
            <a:endParaRPr b="1" i="1" sz="1500">
              <a:latin typeface="Proxima Nova"/>
              <a:ea typeface="Proxima Nova"/>
              <a:cs typeface="Proxima Nova"/>
              <a:sym typeface="Proxima Nova"/>
            </a:endParaRPr>
          </a:p>
          <a:p>
            <a:pPr indent="0" lvl="0" marL="0" rtl="0" algn="l">
              <a:lnSpc>
                <a:spcPct val="150000"/>
              </a:lnSpc>
              <a:spcBef>
                <a:spcPts val="0"/>
              </a:spcBef>
              <a:spcAft>
                <a:spcPts val="0"/>
              </a:spcAft>
              <a:buClr>
                <a:srgbClr val="000000"/>
              </a:buClr>
              <a:buSzPts val="1100"/>
              <a:buFont typeface="Arial"/>
              <a:buNone/>
            </a:pPr>
            <a:r>
              <a:rPr b="1" i="1" lang="en" sz="1500">
                <a:latin typeface="Proxima Nova"/>
                <a:ea typeface="Proxima Nova"/>
                <a:cs typeface="Proxima Nova"/>
                <a:sym typeface="Proxima Nova"/>
              </a:rPr>
              <a:t>Students are expected to earn an endorsement in one of 5 areas.  Each endorsement requires:</a:t>
            </a:r>
            <a:endParaRPr b="1" i="1" sz="1500">
              <a:latin typeface="Proxima Nova"/>
              <a:ea typeface="Proxima Nova"/>
              <a:cs typeface="Proxima Nova"/>
              <a:sym typeface="Proxima Nova"/>
            </a:endParaRPr>
          </a:p>
          <a:p>
            <a:pPr indent="0" lvl="0" marL="0" rtl="0" algn="l">
              <a:lnSpc>
                <a:spcPct val="150000"/>
              </a:lnSpc>
              <a:spcBef>
                <a:spcPts val="0"/>
              </a:spcBef>
              <a:spcAft>
                <a:spcPts val="0"/>
              </a:spcAft>
              <a:buClr>
                <a:srgbClr val="000000"/>
              </a:buClr>
              <a:buSzPts val="1100"/>
              <a:buFont typeface="Arial"/>
              <a:buNone/>
            </a:pPr>
            <a:r>
              <a:rPr b="1" i="1" lang="en" sz="1500">
                <a:latin typeface="Proxima Nova"/>
                <a:ea typeface="Proxima Nova"/>
                <a:cs typeface="Proxima Nova"/>
                <a:sym typeface="Proxima Nova"/>
              </a:rPr>
              <a:t>a 4</a:t>
            </a:r>
            <a:r>
              <a:rPr b="1" baseline="30000" i="1" lang="en" sz="1500">
                <a:latin typeface="Proxima Nova"/>
                <a:ea typeface="Proxima Nova"/>
                <a:cs typeface="Proxima Nova"/>
                <a:sym typeface="Proxima Nova"/>
              </a:rPr>
              <a:t>th</a:t>
            </a:r>
            <a:r>
              <a:rPr b="1" i="1" lang="en" sz="1500">
                <a:latin typeface="Proxima Nova"/>
                <a:ea typeface="Proxima Nova"/>
                <a:cs typeface="Proxima Nova"/>
                <a:sym typeface="Proxima Nova"/>
              </a:rPr>
              <a:t> math credit</a:t>
            </a:r>
            <a:endParaRPr b="1" i="1" sz="1500">
              <a:latin typeface="Proxima Nova"/>
              <a:ea typeface="Proxima Nova"/>
              <a:cs typeface="Proxima Nova"/>
              <a:sym typeface="Proxima Nova"/>
            </a:endParaRPr>
          </a:p>
          <a:p>
            <a:pPr indent="0" lvl="0" marL="0" rtl="0" algn="l">
              <a:lnSpc>
                <a:spcPct val="150000"/>
              </a:lnSpc>
              <a:spcBef>
                <a:spcPts val="0"/>
              </a:spcBef>
              <a:spcAft>
                <a:spcPts val="0"/>
              </a:spcAft>
              <a:buClr>
                <a:srgbClr val="000000"/>
              </a:buClr>
              <a:buSzPts val="1100"/>
              <a:buFont typeface="Arial"/>
              <a:buNone/>
            </a:pPr>
            <a:r>
              <a:rPr b="1" i="1" lang="en" sz="1500">
                <a:latin typeface="Proxima Nova"/>
                <a:ea typeface="Proxima Nova"/>
                <a:cs typeface="Proxima Nova"/>
                <a:sym typeface="Proxima Nova"/>
              </a:rPr>
              <a:t>a 4</a:t>
            </a:r>
            <a:r>
              <a:rPr b="1" baseline="30000" i="1" lang="en" sz="1500">
                <a:latin typeface="Proxima Nova"/>
                <a:ea typeface="Proxima Nova"/>
                <a:cs typeface="Proxima Nova"/>
                <a:sym typeface="Proxima Nova"/>
              </a:rPr>
              <a:t>th</a:t>
            </a:r>
            <a:r>
              <a:rPr b="1" i="1" lang="en" sz="1500">
                <a:latin typeface="Proxima Nova"/>
                <a:ea typeface="Proxima Nova"/>
                <a:cs typeface="Proxima Nova"/>
                <a:sym typeface="Proxima Nova"/>
              </a:rPr>
              <a:t> science credit</a:t>
            </a:r>
            <a:endParaRPr b="1" i="1" sz="1500">
              <a:latin typeface="Proxima Nova"/>
              <a:ea typeface="Proxima Nova"/>
              <a:cs typeface="Proxima Nova"/>
              <a:sym typeface="Proxima Nova"/>
            </a:endParaRPr>
          </a:p>
          <a:p>
            <a:pPr indent="0" lvl="0" marL="0" rtl="0" algn="l">
              <a:lnSpc>
                <a:spcPct val="150000"/>
              </a:lnSpc>
              <a:spcBef>
                <a:spcPts val="0"/>
              </a:spcBef>
              <a:spcAft>
                <a:spcPts val="0"/>
              </a:spcAft>
              <a:buClr>
                <a:srgbClr val="000000"/>
              </a:buClr>
              <a:buSzPts val="1100"/>
              <a:buFont typeface="Arial"/>
              <a:buNone/>
            </a:pPr>
            <a:r>
              <a:rPr b="1" i="1" lang="en" sz="1500">
                <a:latin typeface="Proxima Nova"/>
                <a:ea typeface="Proxima Nova"/>
                <a:cs typeface="Proxima Nova"/>
                <a:sym typeface="Proxima Nova"/>
              </a:rPr>
              <a:t>2 additional electives</a:t>
            </a:r>
            <a:endParaRPr b="1" i="1" sz="1500">
              <a:latin typeface="Proxima Nova"/>
              <a:ea typeface="Proxima Nova"/>
              <a:cs typeface="Proxima Nova"/>
              <a:sym typeface="Proxima Nova"/>
            </a:endParaRPr>
          </a:p>
          <a:p>
            <a:pPr indent="0" lvl="0" marL="0" rtl="0" algn="l">
              <a:spcBef>
                <a:spcPts val="0"/>
              </a:spcBef>
              <a:spcAft>
                <a:spcPts val="0"/>
              </a:spcAft>
              <a:buNone/>
            </a:pPr>
            <a:r>
              <a:t/>
            </a:r>
            <a:endParaRPr sz="800">
              <a:solidFill>
                <a:schemeClr val="accent5"/>
              </a:solidFill>
              <a:latin typeface="Proxima Nova"/>
              <a:ea typeface="Proxima Nova"/>
              <a:cs typeface="Proxima Nova"/>
              <a:sym typeface="Proxima Nova"/>
            </a:endParaRPr>
          </a:p>
        </p:txBody>
      </p:sp>
      <p:pic>
        <p:nvPicPr>
          <p:cNvPr descr="Image result for Taylor High School Logo" id="92" name="Google Shape;92;p16"/>
          <p:cNvPicPr preferRelativeResize="0"/>
          <p:nvPr/>
        </p:nvPicPr>
        <p:blipFill>
          <a:blip r:embed="rId3">
            <a:alphaModFix/>
          </a:blip>
          <a:stretch>
            <a:fillRect/>
          </a:stretch>
        </p:blipFill>
        <p:spPr>
          <a:xfrm>
            <a:off x="8178000" y="4022025"/>
            <a:ext cx="814625" cy="85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6" name="Shape 96"/>
        <p:cNvGrpSpPr/>
        <p:nvPr/>
      </p:nvGrpSpPr>
      <p:grpSpPr>
        <a:xfrm>
          <a:off x="0" y="0"/>
          <a:ext cx="0" cy="0"/>
          <a:chOff x="0" y="0"/>
          <a:chExt cx="0" cy="0"/>
        </a:xfrm>
      </p:grpSpPr>
      <p:sp>
        <p:nvSpPr>
          <p:cNvPr id="97" name="Google Shape;97;p17"/>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Graduation Requirements &amp; The Endorsements</a:t>
            </a:r>
            <a:endParaRPr b="1">
              <a:solidFill>
                <a:schemeClr val="accent5"/>
              </a:solidFill>
              <a:latin typeface="Proxima Nova"/>
              <a:ea typeface="Proxima Nova"/>
              <a:cs typeface="Proxima Nova"/>
              <a:sym typeface="Proxima Nova"/>
            </a:endParaRPr>
          </a:p>
        </p:txBody>
      </p:sp>
      <p:cxnSp>
        <p:nvCxnSpPr>
          <p:cNvPr id="98" name="Google Shape;98;p17"/>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sp>
        <p:nvSpPr>
          <p:cNvPr id="99" name="Google Shape;99;p17"/>
          <p:cNvSpPr txBox="1"/>
          <p:nvPr/>
        </p:nvSpPr>
        <p:spPr>
          <a:xfrm>
            <a:off x="246650" y="954100"/>
            <a:ext cx="4243500" cy="347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500" u="sng">
                <a:solidFill>
                  <a:schemeClr val="accent5"/>
                </a:solidFill>
                <a:latin typeface="Proxima Nova"/>
                <a:ea typeface="Proxima Nova"/>
                <a:cs typeface="Proxima Nova"/>
                <a:sym typeface="Proxima Nova"/>
              </a:rPr>
              <a:t>PE Substitutions</a:t>
            </a:r>
            <a:r>
              <a:rPr lang="en" sz="1500">
                <a:solidFill>
                  <a:schemeClr val="accent5"/>
                </a:solidFill>
                <a:latin typeface="Proxima Nova"/>
                <a:ea typeface="Proxima Nova"/>
                <a:cs typeface="Proxima Nova"/>
                <a:sym typeface="Proxima Nova"/>
              </a:rPr>
              <a:t> – All students must earn one PE credit. The following are approved PE substitutions:</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Athletics</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Fall semesters of Marching Band I and Marching Band II</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Fall semesters of Color Guard I and Color Guard II</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Dance I</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Dance Team Training I</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Dance Team I,</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Cheer – 1</a:t>
            </a:r>
            <a:r>
              <a:rPr baseline="30000" lang="en" sz="1500">
                <a:solidFill>
                  <a:schemeClr val="accent5"/>
                </a:solidFill>
                <a:latin typeface="Proxima Nova"/>
                <a:ea typeface="Proxima Nova"/>
                <a:cs typeface="Proxima Nova"/>
                <a:sym typeface="Proxima Nova"/>
              </a:rPr>
              <a:t>st</a:t>
            </a:r>
            <a:r>
              <a:rPr lang="en" sz="1500">
                <a:solidFill>
                  <a:schemeClr val="accent5"/>
                </a:solidFill>
                <a:latin typeface="Proxima Nova"/>
                <a:ea typeface="Proxima Nova"/>
                <a:cs typeface="Proxima Nova"/>
                <a:sym typeface="Proxima Nova"/>
              </a:rPr>
              <a:t> year (if PE credit has not already been earned), or</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NJROTC – 1</a:t>
            </a:r>
            <a:r>
              <a:rPr baseline="30000" lang="en" sz="1500">
                <a:solidFill>
                  <a:schemeClr val="accent5"/>
                </a:solidFill>
                <a:latin typeface="Proxima Nova"/>
                <a:ea typeface="Proxima Nova"/>
                <a:cs typeface="Proxima Nova"/>
                <a:sym typeface="Proxima Nova"/>
              </a:rPr>
              <a:t>st</a:t>
            </a:r>
            <a:r>
              <a:rPr lang="en" sz="1500">
                <a:solidFill>
                  <a:schemeClr val="accent5"/>
                </a:solidFill>
                <a:latin typeface="Proxima Nova"/>
                <a:ea typeface="Proxima Nova"/>
                <a:cs typeface="Proxima Nova"/>
                <a:sym typeface="Proxima Nova"/>
              </a:rPr>
              <a:t> year.</a:t>
            </a:r>
            <a:endParaRPr sz="1500">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100" u="sng">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chemeClr val="accent5"/>
              </a:solidFill>
              <a:latin typeface="Proxima Nova"/>
              <a:ea typeface="Proxima Nova"/>
              <a:cs typeface="Proxima Nova"/>
              <a:sym typeface="Proxima Nova"/>
            </a:endParaRPr>
          </a:p>
        </p:txBody>
      </p:sp>
      <p:sp>
        <p:nvSpPr>
          <p:cNvPr id="100" name="Google Shape;100;p17"/>
          <p:cNvSpPr txBox="1"/>
          <p:nvPr/>
        </p:nvSpPr>
        <p:spPr>
          <a:xfrm>
            <a:off x="4577700" y="830200"/>
            <a:ext cx="4056900" cy="3723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i="1" lang="en" sz="1500" u="sng">
                <a:solidFill>
                  <a:schemeClr val="accent5"/>
                </a:solidFill>
                <a:latin typeface="Proxima Nova"/>
                <a:ea typeface="Proxima Nova"/>
                <a:cs typeface="Proxima Nova"/>
                <a:sym typeface="Proxima Nova"/>
              </a:rPr>
              <a:t>Communication Skills</a:t>
            </a:r>
            <a:r>
              <a:rPr i="1" lang="en" sz="1500">
                <a:solidFill>
                  <a:schemeClr val="accent5"/>
                </a:solidFill>
                <a:latin typeface="Proxima Nova"/>
                <a:ea typeface="Proxima Nova"/>
                <a:cs typeface="Proxima Nova"/>
                <a:sym typeface="Proxima Nova"/>
              </a:rPr>
              <a:t> </a:t>
            </a:r>
            <a:r>
              <a:rPr lang="en" sz="1500">
                <a:solidFill>
                  <a:schemeClr val="accent5"/>
                </a:solidFill>
                <a:latin typeface="Proxima Nova"/>
                <a:ea typeface="Proxima Nova"/>
                <a:cs typeface="Proxima Nova"/>
                <a:sym typeface="Proxima Nova"/>
              </a:rPr>
              <a:t>– Students on the FHSPE must have a communication skills component. The communication skills component can be satisfied through any of the following courses:</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50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Professional Communications,</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Communication Applications,</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Debate,</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Oral Interpretation,</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Professional Standards in Agribusiness,</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LeadWorthy,</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Theatre, or</a:t>
            </a:r>
            <a:endParaRPr sz="1500">
              <a:solidFill>
                <a:schemeClr val="accent5"/>
              </a:solidFill>
              <a:latin typeface="Proxima Nova"/>
              <a:ea typeface="Proxima Nova"/>
              <a:cs typeface="Proxima Nova"/>
              <a:sym typeface="Proxima Nova"/>
            </a:endParaRPr>
          </a:p>
          <a:p>
            <a:pPr indent="-323850" lvl="0" marL="457200" rtl="0" algn="l">
              <a:lnSpc>
                <a:spcPct val="115000"/>
              </a:lnSpc>
              <a:spcBef>
                <a:spcPts val="0"/>
              </a:spcBef>
              <a:spcAft>
                <a:spcPts val="0"/>
              </a:spcAft>
              <a:buClr>
                <a:schemeClr val="accent5"/>
              </a:buClr>
              <a:buSzPts val="1500"/>
              <a:buFont typeface="Proxima Nova"/>
              <a:buChar char="●"/>
            </a:pPr>
            <a:r>
              <a:rPr lang="en" sz="1500">
                <a:solidFill>
                  <a:schemeClr val="accent5"/>
                </a:solidFill>
                <a:latin typeface="Proxima Nova"/>
                <a:ea typeface="Proxima Nova"/>
                <a:cs typeface="Proxima Nova"/>
                <a:sym typeface="Proxima Nova"/>
              </a:rPr>
              <a:t>Dual Credit Speech</a:t>
            </a:r>
            <a:endParaRPr sz="1500">
              <a:solidFill>
                <a:schemeClr val="accent5"/>
              </a:solidFill>
              <a:latin typeface="Proxima Nova"/>
              <a:ea typeface="Proxima Nova"/>
              <a:cs typeface="Proxima Nova"/>
              <a:sym typeface="Proxima Nova"/>
            </a:endParaRPr>
          </a:p>
          <a:p>
            <a:pPr indent="0" lvl="0" marL="0" rtl="0" algn="l">
              <a:lnSpc>
                <a:spcPct val="150000"/>
              </a:lnSpc>
              <a:spcBef>
                <a:spcPts val="0"/>
              </a:spcBef>
              <a:spcAft>
                <a:spcPts val="0"/>
              </a:spcAft>
              <a:buNone/>
            </a:pPr>
            <a:r>
              <a:t/>
            </a:r>
            <a:endParaRPr b="1" sz="110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100">
              <a:solidFill>
                <a:schemeClr val="accent5"/>
              </a:solidFill>
              <a:latin typeface="Proxima Nova"/>
              <a:ea typeface="Proxima Nova"/>
              <a:cs typeface="Proxima Nova"/>
              <a:sym typeface="Proxima Nova"/>
            </a:endParaRPr>
          </a:p>
        </p:txBody>
      </p:sp>
      <p:pic>
        <p:nvPicPr>
          <p:cNvPr descr="Image result for Taylor High School Logo" id="101" name="Google Shape;101;p17"/>
          <p:cNvPicPr preferRelativeResize="0"/>
          <p:nvPr/>
        </p:nvPicPr>
        <p:blipFill>
          <a:blip r:embed="rId3">
            <a:alphaModFix/>
          </a:blip>
          <a:stretch>
            <a:fillRect/>
          </a:stretch>
        </p:blipFill>
        <p:spPr>
          <a:xfrm>
            <a:off x="7946775" y="4008200"/>
            <a:ext cx="860650" cy="905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5" name="Shape 105"/>
        <p:cNvGrpSpPr/>
        <p:nvPr/>
      </p:nvGrpSpPr>
      <p:grpSpPr>
        <a:xfrm>
          <a:off x="0" y="0"/>
          <a:ext cx="0" cy="0"/>
          <a:chOff x="0" y="0"/>
          <a:chExt cx="0" cy="0"/>
        </a:xfrm>
      </p:grpSpPr>
      <p:sp>
        <p:nvSpPr>
          <p:cNvPr id="106" name="Google Shape;106;p18"/>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Graduation Requirements &amp; The Endorsements</a:t>
            </a:r>
            <a:endParaRPr b="1">
              <a:solidFill>
                <a:schemeClr val="accent5"/>
              </a:solidFill>
              <a:latin typeface="Proxima Nova"/>
              <a:ea typeface="Proxima Nova"/>
              <a:cs typeface="Proxima Nova"/>
              <a:sym typeface="Proxima Nova"/>
            </a:endParaRPr>
          </a:p>
        </p:txBody>
      </p:sp>
      <p:cxnSp>
        <p:nvCxnSpPr>
          <p:cNvPr id="107" name="Google Shape;107;p18"/>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sp>
        <p:nvSpPr>
          <p:cNvPr id="108" name="Google Shape;108;p18"/>
          <p:cNvSpPr txBox="1"/>
          <p:nvPr/>
        </p:nvSpPr>
        <p:spPr>
          <a:xfrm>
            <a:off x="4294500" y="2405500"/>
            <a:ext cx="308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9" name="Google Shape;109;p18"/>
          <p:cNvPicPr preferRelativeResize="0"/>
          <p:nvPr/>
        </p:nvPicPr>
        <p:blipFill>
          <a:blip r:embed="rId3">
            <a:alphaModFix/>
          </a:blip>
          <a:stretch>
            <a:fillRect/>
          </a:stretch>
        </p:blipFill>
        <p:spPr>
          <a:xfrm>
            <a:off x="1923650" y="777487"/>
            <a:ext cx="6870501" cy="4316974"/>
          </a:xfrm>
          <a:prstGeom prst="rect">
            <a:avLst/>
          </a:prstGeom>
          <a:noFill/>
          <a:ln>
            <a:noFill/>
          </a:ln>
        </p:spPr>
      </p:pic>
      <p:sp>
        <p:nvSpPr>
          <p:cNvPr id="110" name="Google Shape;110;p18"/>
          <p:cNvSpPr txBox="1"/>
          <p:nvPr/>
        </p:nvSpPr>
        <p:spPr>
          <a:xfrm>
            <a:off x="134425" y="1506975"/>
            <a:ext cx="1789200" cy="2277900"/>
          </a:xfrm>
          <a:prstGeom prst="rect">
            <a:avLst/>
          </a:prstGeom>
          <a:noFill/>
          <a:ln>
            <a:noFill/>
          </a:ln>
        </p:spPr>
        <p:txBody>
          <a:bodyPr anchorCtr="0" anchor="t" bIns="91425" lIns="91425" spcFirstLastPara="1" rIns="91425" wrap="square" tIns="91425">
            <a:spAutoFit/>
          </a:bodyPr>
          <a:lstStyle/>
          <a:p>
            <a:pPr indent="0" lvl="0" marL="114300" marR="0" rtl="0" algn="l">
              <a:spcBef>
                <a:spcPts val="0"/>
              </a:spcBef>
              <a:spcAft>
                <a:spcPts val="0"/>
              </a:spcAft>
              <a:buNone/>
            </a:pPr>
            <a:r>
              <a:rPr b="1" lang="en" sz="1300">
                <a:latin typeface="Proxima Nova"/>
                <a:ea typeface="Proxima Nova"/>
                <a:cs typeface="Proxima Nova"/>
                <a:sym typeface="Proxima Nova"/>
              </a:rPr>
              <a:t>How to Look up Endorsements</a:t>
            </a:r>
            <a:endParaRPr b="1" sz="1300">
              <a:latin typeface="Proxima Nova"/>
              <a:ea typeface="Proxima Nova"/>
              <a:cs typeface="Proxima Nova"/>
              <a:sym typeface="Proxima Nova"/>
            </a:endParaRPr>
          </a:p>
          <a:p>
            <a:pPr indent="-190500" lvl="0" marL="171450" marR="0" rtl="0" algn="l">
              <a:spcBef>
                <a:spcPts val="0"/>
              </a:spcBef>
              <a:spcAft>
                <a:spcPts val="0"/>
              </a:spcAft>
              <a:buSzPts val="1200"/>
              <a:buFont typeface="Proxima Nova"/>
              <a:buAutoNum type="arabicPeriod"/>
            </a:pPr>
            <a:r>
              <a:rPr lang="en" sz="1200">
                <a:latin typeface="Proxima Nova"/>
                <a:ea typeface="Proxima Nova"/>
                <a:cs typeface="Proxima Nova"/>
                <a:sym typeface="Proxima Nova"/>
              </a:rPr>
              <a:t>Sign into Schoolinks in My KATY CLOUD.</a:t>
            </a:r>
            <a:endParaRPr sz="1200">
              <a:latin typeface="Proxima Nova"/>
              <a:ea typeface="Proxima Nova"/>
              <a:cs typeface="Proxima Nova"/>
              <a:sym typeface="Proxima Nova"/>
            </a:endParaRPr>
          </a:p>
          <a:p>
            <a:pPr indent="-190500" lvl="0" marL="171450" marR="0" rtl="0" algn="l">
              <a:spcBef>
                <a:spcPts val="0"/>
              </a:spcBef>
              <a:spcAft>
                <a:spcPts val="0"/>
              </a:spcAft>
              <a:buSzPts val="1200"/>
              <a:buFont typeface="Proxima Nova"/>
              <a:buAutoNum type="arabicPeriod"/>
            </a:pPr>
            <a:r>
              <a:rPr lang="en" sz="1200">
                <a:latin typeface="Proxima Nova"/>
                <a:ea typeface="Proxima Nova"/>
                <a:cs typeface="Proxima Nova"/>
                <a:sym typeface="Proxima Nova"/>
              </a:rPr>
              <a:t>Click on the </a:t>
            </a:r>
            <a:r>
              <a:rPr lang="en" sz="1200">
                <a:highlight>
                  <a:srgbClr val="FFFF00"/>
                </a:highlight>
                <a:latin typeface="Proxima Nova"/>
                <a:ea typeface="Proxima Nova"/>
                <a:cs typeface="Proxima Nova"/>
                <a:sym typeface="Proxima Nova"/>
              </a:rPr>
              <a:t>District Tab.</a:t>
            </a:r>
            <a:endParaRPr sz="1200">
              <a:highlight>
                <a:srgbClr val="FFFF00"/>
              </a:highlight>
              <a:latin typeface="Proxima Nova"/>
              <a:ea typeface="Proxima Nova"/>
              <a:cs typeface="Proxima Nova"/>
              <a:sym typeface="Proxima Nova"/>
            </a:endParaRPr>
          </a:p>
          <a:p>
            <a:pPr indent="-190500" lvl="0" marL="171450" marR="0" rtl="0" algn="l">
              <a:spcBef>
                <a:spcPts val="0"/>
              </a:spcBef>
              <a:spcAft>
                <a:spcPts val="0"/>
              </a:spcAft>
              <a:buSzPts val="1200"/>
              <a:buFont typeface="Proxima Nova"/>
              <a:buAutoNum type="arabicPeriod"/>
            </a:pPr>
            <a:r>
              <a:rPr lang="en" sz="1200">
                <a:latin typeface="Proxima Nova"/>
                <a:ea typeface="Proxima Nova"/>
                <a:cs typeface="Proxima Nova"/>
                <a:sym typeface="Proxima Nova"/>
              </a:rPr>
              <a:t>Click on the </a:t>
            </a:r>
            <a:r>
              <a:rPr lang="en" sz="1200">
                <a:highlight>
                  <a:srgbClr val="FFFF00"/>
                </a:highlight>
                <a:latin typeface="Proxima Nova"/>
                <a:ea typeface="Proxima Nova"/>
                <a:cs typeface="Proxima Nova"/>
                <a:sym typeface="Proxima Nova"/>
              </a:rPr>
              <a:t>Course Catalog.</a:t>
            </a:r>
            <a:endParaRPr sz="1200">
              <a:highlight>
                <a:srgbClr val="FFFF00"/>
              </a:highlight>
              <a:latin typeface="Proxima Nova"/>
              <a:ea typeface="Proxima Nova"/>
              <a:cs typeface="Proxima Nova"/>
              <a:sym typeface="Proxima Nova"/>
            </a:endParaRPr>
          </a:p>
          <a:p>
            <a:pPr indent="-190500" lvl="0" marL="171450" marR="0" rtl="0" algn="l">
              <a:spcBef>
                <a:spcPts val="0"/>
              </a:spcBef>
              <a:spcAft>
                <a:spcPts val="0"/>
              </a:spcAft>
              <a:buSzPts val="1200"/>
              <a:buFont typeface="Proxima Nova"/>
              <a:buAutoNum type="arabicPeriod"/>
            </a:pPr>
            <a:r>
              <a:rPr lang="en" sz="1200">
                <a:latin typeface="Proxima Nova"/>
                <a:ea typeface="Proxima Nova"/>
                <a:cs typeface="Proxima Nova"/>
                <a:sym typeface="Proxima Nova"/>
              </a:rPr>
              <a:t>Click on the </a:t>
            </a:r>
            <a:r>
              <a:rPr lang="en" sz="1200">
                <a:highlight>
                  <a:srgbClr val="FFFF00"/>
                </a:highlight>
                <a:latin typeface="Proxima Nova"/>
                <a:ea typeface="Proxima Nova"/>
                <a:cs typeface="Proxima Nova"/>
                <a:sym typeface="Proxima Nova"/>
              </a:rPr>
              <a:t>Endorsements tab</a:t>
            </a:r>
            <a:r>
              <a:rPr lang="en" sz="1200">
                <a:latin typeface="Proxima Nova"/>
                <a:ea typeface="Proxima Nova"/>
                <a:cs typeface="Proxima Nova"/>
                <a:sym typeface="Proxima Nova"/>
              </a:rPr>
              <a:t>.</a:t>
            </a:r>
            <a:endParaRPr sz="1200">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4" name="Shape 114"/>
        <p:cNvGrpSpPr/>
        <p:nvPr/>
      </p:nvGrpSpPr>
      <p:grpSpPr>
        <a:xfrm>
          <a:off x="0" y="0"/>
          <a:ext cx="0" cy="0"/>
          <a:chOff x="0" y="0"/>
          <a:chExt cx="0" cy="0"/>
        </a:xfrm>
      </p:grpSpPr>
      <p:sp>
        <p:nvSpPr>
          <p:cNvPr id="115" name="Google Shape;115;p19"/>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Texas Top 10% Admission Rule</a:t>
            </a:r>
            <a:endParaRPr b="1">
              <a:solidFill>
                <a:schemeClr val="accent5"/>
              </a:solidFill>
              <a:latin typeface="Proxima Nova"/>
              <a:ea typeface="Proxima Nova"/>
              <a:cs typeface="Proxima Nova"/>
              <a:sym typeface="Proxima Nova"/>
            </a:endParaRPr>
          </a:p>
        </p:txBody>
      </p:sp>
      <p:sp>
        <p:nvSpPr>
          <p:cNvPr id="116" name="Google Shape;116;p19"/>
          <p:cNvSpPr txBox="1"/>
          <p:nvPr>
            <p:ph idx="1" type="body"/>
          </p:nvPr>
        </p:nvSpPr>
        <p:spPr>
          <a:xfrm>
            <a:off x="230925" y="954100"/>
            <a:ext cx="7956600" cy="4057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400">
                <a:solidFill>
                  <a:schemeClr val="accent5"/>
                </a:solidFill>
              </a:rPr>
              <a:t>A student whose class rank* is in the top 10 percent of the graduating class may be eligible for automatic admission consideration at a Texas public college or university.</a:t>
            </a:r>
            <a:endParaRPr sz="1400">
              <a:solidFill>
                <a:schemeClr val="accent5"/>
              </a:solidFill>
            </a:endParaRPr>
          </a:p>
          <a:p>
            <a:pPr indent="0" lvl="0" marL="0" rtl="0" algn="l">
              <a:spcBef>
                <a:spcPts val="0"/>
              </a:spcBef>
              <a:spcAft>
                <a:spcPts val="0"/>
              </a:spcAft>
              <a:buClr>
                <a:srgbClr val="000000"/>
              </a:buClr>
              <a:buSzPts val="1100"/>
              <a:buFont typeface="Arial"/>
              <a:buNone/>
            </a:pPr>
            <a:r>
              <a:rPr i="1" lang="en" sz="1400">
                <a:solidFill>
                  <a:schemeClr val="accent5"/>
                </a:solidFill>
              </a:rPr>
              <a:t>*Class rank must be based on the student’s rank at the end of the 11</a:t>
            </a:r>
            <a:r>
              <a:rPr baseline="30000" i="1" lang="en" sz="1400" u="sng">
                <a:solidFill>
                  <a:schemeClr val="accent5"/>
                </a:solidFill>
              </a:rPr>
              <a:t>th</a:t>
            </a:r>
            <a:r>
              <a:rPr i="1" lang="en" sz="1400">
                <a:solidFill>
                  <a:schemeClr val="accent5"/>
                </a:solidFill>
              </a:rPr>
              <a:t> grade, middle of 12</a:t>
            </a:r>
            <a:r>
              <a:rPr baseline="30000" i="1" lang="en" sz="1400" u="sng">
                <a:solidFill>
                  <a:schemeClr val="accent5"/>
                </a:solidFill>
              </a:rPr>
              <a:t>th</a:t>
            </a:r>
            <a:r>
              <a:rPr i="1" lang="en" sz="1400">
                <a:solidFill>
                  <a:schemeClr val="accent5"/>
                </a:solidFill>
              </a:rPr>
              <a:t> grade, or at high school graduation, whichever is most recent at the college or university’s application deadline.</a:t>
            </a:r>
            <a:endParaRPr i="1" sz="1400">
              <a:solidFill>
                <a:schemeClr val="accent5"/>
              </a:solidFill>
            </a:endParaRPr>
          </a:p>
          <a:p>
            <a:pPr indent="0" lvl="0" marL="0" rtl="0" algn="l">
              <a:spcBef>
                <a:spcPts val="0"/>
              </a:spcBef>
              <a:spcAft>
                <a:spcPts val="0"/>
              </a:spcAft>
              <a:buClr>
                <a:srgbClr val="000000"/>
              </a:buClr>
              <a:buSzPts val="1100"/>
              <a:buFont typeface="Arial"/>
              <a:buNone/>
            </a:pPr>
            <a:r>
              <a:t/>
            </a:r>
            <a:endParaRPr sz="1400">
              <a:solidFill>
                <a:schemeClr val="accent5"/>
              </a:solidFill>
            </a:endParaRPr>
          </a:p>
          <a:p>
            <a:pPr indent="0" lvl="0" marL="0" rtl="0" algn="l">
              <a:spcBef>
                <a:spcPts val="0"/>
              </a:spcBef>
              <a:spcAft>
                <a:spcPts val="0"/>
              </a:spcAft>
              <a:buNone/>
            </a:pPr>
            <a:r>
              <a:rPr lang="en" sz="1400">
                <a:solidFill>
                  <a:schemeClr val="accent5"/>
                </a:solidFill>
              </a:rPr>
              <a:t>A student in the Top 10% of the graduating class is eligible for automatic admission consideration at Texas public colleges and universities, with the exception of the University of Texas at Austin.</a:t>
            </a:r>
            <a:endParaRPr sz="1400">
              <a:solidFill>
                <a:schemeClr val="accent5"/>
              </a:solidFill>
            </a:endParaRPr>
          </a:p>
          <a:p>
            <a:pPr indent="0" lvl="0" marL="0" rtl="0" algn="l">
              <a:spcBef>
                <a:spcPts val="600"/>
              </a:spcBef>
              <a:spcAft>
                <a:spcPts val="0"/>
              </a:spcAft>
              <a:buClr>
                <a:srgbClr val="000000"/>
              </a:buClr>
              <a:buSzPts val="1100"/>
              <a:buFont typeface="Arial"/>
              <a:buNone/>
            </a:pPr>
            <a:r>
              <a:rPr lang="en" sz="1400">
                <a:solidFill>
                  <a:schemeClr val="accent5"/>
                </a:solidFill>
              </a:rPr>
              <a:t>Requirements to qualify for automatic admission consideration:</a:t>
            </a:r>
            <a:endParaRPr sz="1400">
              <a:solidFill>
                <a:schemeClr val="accent5"/>
              </a:solidFill>
            </a:endParaRPr>
          </a:p>
          <a:p>
            <a:pPr indent="0" lvl="0" marL="0" rtl="0" algn="l">
              <a:spcBef>
                <a:spcPts val="600"/>
              </a:spcBef>
              <a:spcAft>
                <a:spcPts val="0"/>
              </a:spcAft>
              <a:buClr>
                <a:srgbClr val="000000"/>
              </a:buClr>
              <a:buSzPts val="1100"/>
              <a:buFont typeface="Arial"/>
              <a:buNone/>
            </a:pPr>
            <a:r>
              <a:rPr lang="en" sz="1400">
                <a:solidFill>
                  <a:schemeClr val="accent5"/>
                </a:solidFill>
              </a:rPr>
              <a:t>•Complete the FHSP + Endorsement, including the Distinguished Level of Achievement,</a:t>
            </a:r>
            <a:endParaRPr sz="1400">
              <a:solidFill>
                <a:schemeClr val="accent5"/>
              </a:solidFill>
            </a:endParaRPr>
          </a:p>
          <a:p>
            <a:pPr indent="0" lvl="0" marL="0" rtl="0" algn="l">
              <a:spcBef>
                <a:spcPts val="600"/>
              </a:spcBef>
              <a:spcAft>
                <a:spcPts val="0"/>
              </a:spcAft>
              <a:buClr>
                <a:srgbClr val="000000"/>
              </a:buClr>
              <a:buSzPts val="1100"/>
              <a:buFont typeface="Arial"/>
              <a:buNone/>
            </a:pPr>
            <a:r>
              <a:rPr lang="en" sz="1400">
                <a:solidFill>
                  <a:schemeClr val="accent5"/>
                </a:solidFill>
              </a:rPr>
              <a:t>•Earn a satisfactory ACT or SAT score, </a:t>
            </a:r>
            <a:endParaRPr sz="1400">
              <a:solidFill>
                <a:schemeClr val="accent5"/>
              </a:solidFill>
            </a:endParaRPr>
          </a:p>
          <a:p>
            <a:pPr indent="0" lvl="0" marL="0" rtl="0" algn="l">
              <a:spcBef>
                <a:spcPts val="600"/>
              </a:spcBef>
              <a:spcAft>
                <a:spcPts val="0"/>
              </a:spcAft>
              <a:buClr>
                <a:srgbClr val="000000"/>
              </a:buClr>
              <a:buSzPts val="1100"/>
              <a:buFont typeface="Arial"/>
              <a:buNone/>
            </a:pPr>
            <a:r>
              <a:rPr lang="en" sz="1400">
                <a:solidFill>
                  <a:schemeClr val="accent5"/>
                </a:solidFill>
              </a:rPr>
              <a:t>•Submit the application before the college or university’s deadline, and</a:t>
            </a:r>
            <a:endParaRPr sz="1400">
              <a:solidFill>
                <a:schemeClr val="accent5"/>
              </a:solidFill>
            </a:endParaRPr>
          </a:p>
          <a:p>
            <a:pPr indent="0" lvl="0" marL="0" rtl="0" algn="l">
              <a:spcBef>
                <a:spcPts val="600"/>
              </a:spcBef>
              <a:spcAft>
                <a:spcPts val="0"/>
              </a:spcAft>
              <a:buClr>
                <a:srgbClr val="000000"/>
              </a:buClr>
              <a:buSzPts val="1100"/>
              <a:buFont typeface="Arial"/>
              <a:buNone/>
            </a:pPr>
            <a:r>
              <a:rPr lang="en" sz="1400">
                <a:solidFill>
                  <a:schemeClr val="accent5"/>
                </a:solidFill>
              </a:rPr>
              <a:t>•Provide a final high school transcript verifying completion of the FHSP + Endorsement, including the Distinguished Level of Achievement. </a:t>
            </a:r>
            <a:endParaRPr sz="1400">
              <a:solidFill>
                <a:schemeClr val="accent5"/>
              </a:solidFill>
            </a:endParaRPr>
          </a:p>
          <a:p>
            <a:pPr indent="0" lvl="0" marL="0" rtl="0" algn="l">
              <a:lnSpc>
                <a:spcPct val="90000"/>
              </a:lnSpc>
              <a:spcBef>
                <a:spcPts val="1000"/>
              </a:spcBef>
              <a:spcAft>
                <a:spcPts val="0"/>
              </a:spcAft>
              <a:buClr>
                <a:srgbClr val="000000"/>
              </a:buClr>
              <a:buSzPts val="1100"/>
              <a:buFont typeface="Arial"/>
              <a:buNone/>
            </a:pPr>
            <a:r>
              <a:t/>
            </a:r>
            <a:endParaRPr sz="1100">
              <a:solidFill>
                <a:schemeClr val="accent5"/>
              </a:solidFill>
            </a:endParaRPr>
          </a:p>
          <a:p>
            <a:pPr indent="0" lvl="0" marL="0" rtl="0" algn="l">
              <a:spcBef>
                <a:spcPts val="0"/>
              </a:spcBef>
              <a:spcAft>
                <a:spcPts val="1600"/>
              </a:spcAft>
              <a:buNone/>
            </a:pPr>
            <a:br>
              <a:rPr lang="en" sz="1100">
                <a:solidFill>
                  <a:schemeClr val="accent5"/>
                </a:solidFill>
              </a:rPr>
            </a:br>
            <a:endParaRPr sz="1100">
              <a:solidFill>
                <a:schemeClr val="accent5"/>
              </a:solidFill>
            </a:endParaRPr>
          </a:p>
        </p:txBody>
      </p:sp>
      <p:cxnSp>
        <p:nvCxnSpPr>
          <p:cNvPr id="117" name="Google Shape;117;p19"/>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pic>
        <p:nvPicPr>
          <p:cNvPr descr="Image result for Taylor High School Logo" id="118" name="Google Shape;118;p19"/>
          <p:cNvPicPr preferRelativeResize="0"/>
          <p:nvPr/>
        </p:nvPicPr>
        <p:blipFill>
          <a:blip r:embed="rId3">
            <a:alphaModFix/>
          </a:blip>
          <a:stretch>
            <a:fillRect/>
          </a:stretch>
        </p:blipFill>
        <p:spPr>
          <a:xfrm>
            <a:off x="7962175" y="3998750"/>
            <a:ext cx="929500" cy="978425"/>
          </a:xfrm>
          <a:prstGeom prst="rect">
            <a:avLst/>
          </a:prstGeom>
          <a:noFill/>
          <a:ln>
            <a:noFill/>
          </a:ln>
        </p:spPr>
      </p:pic>
      <p:pic>
        <p:nvPicPr>
          <p:cNvPr id="119" name="Google Shape;119;p19"/>
          <p:cNvPicPr preferRelativeResize="0"/>
          <p:nvPr/>
        </p:nvPicPr>
        <p:blipFill>
          <a:blip r:embed="rId4">
            <a:alphaModFix/>
          </a:blip>
          <a:stretch>
            <a:fillRect/>
          </a:stretch>
        </p:blipFill>
        <p:spPr>
          <a:xfrm>
            <a:off x="7538725" y="216675"/>
            <a:ext cx="713490" cy="661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sp>
        <p:nvSpPr>
          <p:cNvPr id="124" name="Google Shape;124;p20"/>
          <p:cNvSpPr txBox="1"/>
          <p:nvPr>
            <p:ph type="title"/>
          </p:nvPr>
        </p:nvSpPr>
        <p:spPr>
          <a:xfrm>
            <a:off x="-225325"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Texas First Diploma &amp; Scholarship Program</a:t>
            </a:r>
            <a:endParaRPr b="1">
              <a:solidFill>
                <a:schemeClr val="accent5"/>
              </a:solidFill>
              <a:latin typeface="Proxima Nova"/>
              <a:ea typeface="Proxima Nova"/>
              <a:cs typeface="Proxima Nova"/>
              <a:sym typeface="Proxima Nova"/>
            </a:endParaRPr>
          </a:p>
        </p:txBody>
      </p:sp>
      <p:sp>
        <p:nvSpPr>
          <p:cNvPr id="125" name="Google Shape;125;p20"/>
          <p:cNvSpPr txBox="1"/>
          <p:nvPr>
            <p:ph idx="1" type="body"/>
          </p:nvPr>
        </p:nvSpPr>
        <p:spPr>
          <a:xfrm>
            <a:off x="230925" y="954100"/>
            <a:ext cx="7956600" cy="4057500"/>
          </a:xfrm>
          <a:prstGeom prst="rect">
            <a:avLst/>
          </a:prstGeom>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accent5"/>
              </a:buClr>
              <a:buSzPts val="1300"/>
              <a:buChar char="●"/>
            </a:pPr>
            <a:r>
              <a:rPr lang="en" sz="1300">
                <a:solidFill>
                  <a:schemeClr val="accent5"/>
                </a:solidFill>
              </a:rPr>
              <a:t>A program to recognize high-achieving students</a:t>
            </a:r>
            <a:endParaRPr sz="1300">
              <a:solidFill>
                <a:schemeClr val="accent5"/>
              </a:solidFill>
            </a:endParaRPr>
          </a:p>
          <a:p>
            <a:pPr indent="-311150" lvl="0" marL="457200" rtl="0" algn="l">
              <a:spcBef>
                <a:spcPts val="0"/>
              </a:spcBef>
              <a:spcAft>
                <a:spcPts val="0"/>
              </a:spcAft>
              <a:buClr>
                <a:schemeClr val="accent5"/>
              </a:buClr>
              <a:buSzPts val="1300"/>
              <a:buChar char="●"/>
            </a:pPr>
            <a:r>
              <a:rPr lang="en" sz="1300">
                <a:solidFill>
                  <a:schemeClr val="accent5"/>
                </a:solidFill>
              </a:rPr>
              <a:t>Eligible students can graduate early with </a:t>
            </a:r>
            <a:r>
              <a:rPr lang="en" sz="1300">
                <a:solidFill>
                  <a:schemeClr val="accent5"/>
                </a:solidFill>
              </a:rPr>
              <a:t>Distinguished</a:t>
            </a:r>
            <a:r>
              <a:rPr lang="en" sz="1300">
                <a:solidFill>
                  <a:schemeClr val="accent5"/>
                </a:solidFill>
              </a:rPr>
              <a:t> Level of Achievement and receive a scholarship (up to one year at a Texas college, university, or technical college). </a:t>
            </a:r>
            <a:endParaRPr sz="1300">
              <a:solidFill>
                <a:schemeClr val="accent5"/>
              </a:solidFill>
            </a:endParaRPr>
          </a:p>
          <a:p>
            <a:pPr indent="-311150" lvl="0" marL="457200" rtl="0" algn="l">
              <a:spcBef>
                <a:spcPts val="0"/>
              </a:spcBef>
              <a:spcAft>
                <a:spcPts val="0"/>
              </a:spcAft>
              <a:buClr>
                <a:schemeClr val="accent5"/>
              </a:buClr>
              <a:buSzPts val="1300"/>
              <a:buChar char="●"/>
            </a:pPr>
            <a:r>
              <a:rPr lang="en" sz="1300">
                <a:solidFill>
                  <a:schemeClr val="accent5"/>
                </a:solidFill>
              </a:rPr>
              <a:t>Students who graduate 2+ semesters before their class will receive a 2 semester scholarship.</a:t>
            </a:r>
            <a:endParaRPr sz="1300">
              <a:solidFill>
                <a:schemeClr val="accent5"/>
              </a:solidFill>
            </a:endParaRPr>
          </a:p>
          <a:p>
            <a:pPr indent="-311150" lvl="0" marL="457200" rtl="0" algn="l">
              <a:spcBef>
                <a:spcPts val="0"/>
              </a:spcBef>
              <a:spcAft>
                <a:spcPts val="0"/>
              </a:spcAft>
              <a:buClr>
                <a:schemeClr val="accent5"/>
              </a:buClr>
              <a:buSzPts val="1300"/>
              <a:buChar char="●"/>
            </a:pPr>
            <a:r>
              <a:rPr lang="en" sz="1300">
                <a:solidFill>
                  <a:schemeClr val="accent5"/>
                </a:solidFill>
              </a:rPr>
              <a:t>Students who graduate 1 semester early receive a 1 semester scholarship</a:t>
            </a:r>
            <a:endParaRPr sz="1300">
              <a:solidFill>
                <a:schemeClr val="accent5"/>
              </a:solidFill>
            </a:endParaRPr>
          </a:p>
          <a:p>
            <a:pPr indent="-311150" lvl="0" marL="457200" rtl="0" algn="l">
              <a:spcBef>
                <a:spcPts val="0"/>
              </a:spcBef>
              <a:spcAft>
                <a:spcPts val="0"/>
              </a:spcAft>
              <a:buClr>
                <a:schemeClr val="accent5"/>
              </a:buClr>
              <a:buSzPts val="1300"/>
              <a:buChar char="●"/>
            </a:pPr>
            <a:r>
              <a:rPr lang="en" sz="1300">
                <a:solidFill>
                  <a:schemeClr val="accent5"/>
                </a:solidFill>
              </a:rPr>
              <a:t>Texas First Diploma does not guarantee automatic admission for students. Automatic admission qualifications should be discussed with a counselor</a:t>
            </a:r>
            <a:endParaRPr sz="1300">
              <a:solidFill>
                <a:schemeClr val="accent5"/>
              </a:solidFill>
            </a:endParaRPr>
          </a:p>
          <a:p>
            <a:pPr indent="0" lvl="0" marL="0" rtl="0" algn="l">
              <a:spcBef>
                <a:spcPts val="600"/>
              </a:spcBef>
              <a:spcAft>
                <a:spcPts val="0"/>
              </a:spcAft>
              <a:buClr>
                <a:srgbClr val="000000"/>
              </a:buClr>
              <a:buSzPts val="1100"/>
              <a:buFont typeface="Arial"/>
              <a:buNone/>
            </a:pPr>
            <a:r>
              <a:rPr b="1" i="1" lang="en" sz="1400">
                <a:solidFill>
                  <a:schemeClr val="accent5"/>
                </a:solidFill>
              </a:rPr>
              <a:t>Student Eligibility</a:t>
            </a:r>
            <a:r>
              <a:rPr lang="en" sz="1400">
                <a:solidFill>
                  <a:schemeClr val="accent5"/>
                </a:solidFill>
              </a:rPr>
              <a:t>:</a:t>
            </a:r>
            <a:endParaRPr sz="14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Texas residency</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FAFSA/TASFA completion</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At least 22 high school credits</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Final GPA=3.0 or higher on a 4.0 scale</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Overall score in at least 80th percentile on ACT/SAT/PSAT/NMSQT/TSIA/TSIA2, or GED or top 10%</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Completion of STAAR EOC exams in ENG 1 or 2, Algebra 1, and Biology</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Demonstration of mastery in each subject of ELAR, Math, Science, SS, and foreign language</a:t>
            </a:r>
            <a:endParaRPr sz="1200">
              <a:solidFill>
                <a:schemeClr val="accent5"/>
              </a:solidFill>
            </a:endParaRPr>
          </a:p>
          <a:p>
            <a:pPr indent="0" lvl="0" marL="0" rtl="0" algn="l">
              <a:spcBef>
                <a:spcPts val="600"/>
              </a:spcBef>
              <a:spcAft>
                <a:spcPts val="0"/>
              </a:spcAft>
              <a:buClr>
                <a:srgbClr val="000000"/>
              </a:buClr>
              <a:buSzPts val="1100"/>
              <a:buFont typeface="Arial"/>
              <a:buNone/>
            </a:pPr>
            <a:r>
              <a:t/>
            </a:r>
            <a:endParaRPr sz="1400">
              <a:solidFill>
                <a:schemeClr val="accent5"/>
              </a:solidFill>
            </a:endParaRPr>
          </a:p>
          <a:p>
            <a:pPr indent="0" lvl="0" marL="0" rtl="0" algn="l">
              <a:spcBef>
                <a:spcPts val="600"/>
              </a:spcBef>
              <a:spcAft>
                <a:spcPts val="0"/>
              </a:spcAft>
              <a:buClr>
                <a:srgbClr val="000000"/>
              </a:buClr>
              <a:buSzPts val="1100"/>
              <a:buFont typeface="Arial"/>
              <a:buNone/>
            </a:pPr>
            <a:r>
              <a:t/>
            </a:r>
            <a:endParaRPr sz="1400">
              <a:solidFill>
                <a:schemeClr val="accent5"/>
              </a:solidFill>
            </a:endParaRPr>
          </a:p>
          <a:p>
            <a:pPr indent="0" lvl="0" marL="0" rtl="0" algn="l">
              <a:spcBef>
                <a:spcPts val="600"/>
              </a:spcBef>
              <a:spcAft>
                <a:spcPts val="0"/>
              </a:spcAft>
              <a:buClr>
                <a:srgbClr val="000000"/>
              </a:buClr>
              <a:buSzPts val="1100"/>
              <a:buFont typeface="Arial"/>
              <a:buNone/>
            </a:pPr>
            <a:r>
              <a:t/>
            </a:r>
            <a:endParaRPr sz="1400">
              <a:solidFill>
                <a:schemeClr val="accent5"/>
              </a:solidFill>
            </a:endParaRPr>
          </a:p>
          <a:p>
            <a:pPr indent="0" lvl="0" marL="0" rtl="0" algn="l">
              <a:lnSpc>
                <a:spcPct val="90000"/>
              </a:lnSpc>
              <a:spcBef>
                <a:spcPts val="1000"/>
              </a:spcBef>
              <a:spcAft>
                <a:spcPts val="0"/>
              </a:spcAft>
              <a:buClr>
                <a:srgbClr val="000000"/>
              </a:buClr>
              <a:buSzPts val="1100"/>
              <a:buFont typeface="Arial"/>
              <a:buNone/>
            </a:pPr>
            <a:r>
              <a:t/>
            </a:r>
            <a:endParaRPr sz="1100">
              <a:solidFill>
                <a:schemeClr val="accent5"/>
              </a:solidFill>
            </a:endParaRPr>
          </a:p>
          <a:p>
            <a:pPr indent="0" lvl="0" marL="0" rtl="0" algn="l">
              <a:spcBef>
                <a:spcPts val="0"/>
              </a:spcBef>
              <a:spcAft>
                <a:spcPts val="1600"/>
              </a:spcAft>
              <a:buNone/>
            </a:pPr>
            <a:br>
              <a:rPr lang="en" sz="1100">
                <a:solidFill>
                  <a:schemeClr val="accent5"/>
                </a:solidFill>
              </a:rPr>
            </a:br>
            <a:endParaRPr sz="1100">
              <a:solidFill>
                <a:schemeClr val="accent5"/>
              </a:solidFill>
            </a:endParaRPr>
          </a:p>
        </p:txBody>
      </p:sp>
      <p:cxnSp>
        <p:nvCxnSpPr>
          <p:cNvPr id="126" name="Google Shape;126;p20"/>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pic>
        <p:nvPicPr>
          <p:cNvPr descr="Image result for Taylor High School Logo" id="127" name="Google Shape;127;p20"/>
          <p:cNvPicPr preferRelativeResize="0"/>
          <p:nvPr/>
        </p:nvPicPr>
        <p:blipFill>
          <a:blip r:embed="rId3">
            <a:alphaModFix/>
          </a:blip>
          <a:stretch>
            <a:fillRect/>
          </a:stretch>
        </p:blipFill>
        <p:spPr>
          <a:xfrm>
            <a:off x="7962175" y="3998750"/>
            <a:ext cx="929500" cy="978425"/>
          </a:xfrm>
          <a:prstGeom prst="rect">
            <a:avLst/>
          </a:prstGeom>
          <a:noFill/>
          <a:ln>
            <a:noFill/>
          </a:ln>
        </p:spPr>
      </p:pic>
      <p:pic>
        <p:nvPicPr>
          <p:cNvPr id="128" name="Google Shape;128;p20"/>
          <p:cNvPicPr preferRelativeResize="0"/>
          <p:nvPr/>
        </p:nvPicPr>
        <p:blipFill>
          <a:blip r:embed="rId4">
            <a:alphaModFix/>
          </a:blip>
          <a:stretch>
            <a:fillRect/>
          </a:stretch>
        </p:blipFill>
        <p:spPr>
          <a:xfrm>
            <a:off x="8300150" y="216675"/>
            <a:ext cx="713490" cy="661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2" name="Shape 132"/>
        <p:cNvGrpSpPr/>
        <p:nvPr/>
      </p:nvGrpSpPr>
      <p:grpSpPr>
        <a:xfrm>
          <a:off x="0" y="0"/>
          <a:ext cx="0" cy="0"/>
          <a:chOff x="0" y="0"/>
          <a:chExt cx="0" cy="0"/>
        </a:xfrm>
      </p:grpSpPr>
      <p:sp>
        <p:nvSpPr>
          <p:cNvPr id="133" name="Google Shape;133;p21"/>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GT Social Studies</a:t>
            </a:r>
            <a:endParaRPr b="1">
              <a:solidFill>
                <a:schemeClr val="accent5"/>
              </a:solidFill>
              <a:latin typeface="Proxima Nova"/>
              <a:ea typeface="Proxima Nova"/>
              <a:cs typeface="Proxima Nova"/>
              <a:sym typeface="Proxima Nova"/>
            </a:endParaRPr>
          </a:p>
        </p:txBody>
      </p:sp>
      <p:cxnSp>
        <p:nvCxnSpPr>
          <p:cNvPr id="134" name="Google Shape;134;p21"/>
          <p:cNvCxnSpPr/>
          <p:nvPr/>
        </p:nvCxnSpPr>
        <p:spPr>
          <a:xfrm>
            <a:off x="311700" y="925900"/>
            <a:ext cx="8322900" cy="28200"/>
          </a:xfrm>
          <a:prstGeom prst="straightConnector1">
            <a:avLst/>
          </a:prstGeom>
          <a:noFill/>
          <a:ln cap="flat" cmpd="sng" w="76200">
            <a:solidFill>
              <a:srgbClr val="000000"/>
            </a:solidFill>
            <a:prstDash val="solid"/>
            <a:round/>
            <a:headEnd len="med" w="med" type="none"/>
            <a:tailEnd len="med" w="med" type="none"/>
          </a:ln>
        </p:spPr>
      </p:cxnSp>
      <p:sp>
        <p:nvSpPr>
          <p:cNvPr id="135" name="Google Shape;135;p21"/>
          <p:cNvSpPr txBox="1"/>
          <p:nvPr/>
        </p:nvSpPr>
        <p:spPr>
          <a:xfrm>
            <a:off x="262175" y="991025"/>
            <a:ext cx="8247600" cy="3475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Students identified as GT in the area of Social Studies who elect to take KAP World Geography in the place of AP Human Geography GT will be exited from the GT program. In order to stay in the GT program for Social Studies, 9th graders will need to take AP Human Geography GT which is only offered during the school year (no summer school offering).</a:t>
            </a:r>
            <a:endParaRPr>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Students who elect to take KAP World Geography in summer school will be formally exited from GT.</a:t>
            </a:r>
            <a:endParaRPr>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A formal exit from Social Studies means the student will have to be re-screened and re-qualified to enroll in future GT social studies courses.</a:t>
            </a:r>
            <a:endParaRPr>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A formal exit in Social Studies does not have any bearing on other core content areas.</a:t>
            </a:r>
            <a:endParaRPr>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chemeClr val="accent5"/>
              </a:solidFill>
              <a:latin typeface="Proxima Nova"/>
              <a:ea typeface="Proxima Nova"/>
              <a:cs typeface="Proxima Nova"/>
              <a:sym typeface="Proxima Nova"/>
            </a:endParaRPr>
          </a:p>
        </p:txBody>
      </p:sp>
      <p:sp>
        <p:nvSpPr>
          <p:cNvPr id="136" name="Google Shape;136;p21"/>
          <p:cNvSpPr txBox="1"/>
          <p:nvPr/>
        </p:nvSpPr>
        <p:spPr>
          <a:xfrm>
            <a:off x="4610450" y="991025"/>
            <a:ext cx="4056900" cy="37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chemeClr val="accent5"/>
              </a:solidFill>
              <a:latin typeface="Proxima Nova"/>
              <a:ea typeface="Proxima Nova"/>
              <a:cs typeface="Proxima Nova"/>
              <a:sym typeface="Proxima Nova"/>
            </a:endParaRPr>
          </a:p>
        </p:txBody>
      </p:sp>
      <p:pic>
        <p:nvPicPr>
          <p:cNvPr descr="Image result for Taylor High School Logo" id="137" name="Google Shape;137;p21"/>
          <p:cNvPicPr preferRelativeResize="0"/>
          <p:nvPr/>
        </p:nvPicPr>
        <p:blipFill>
          <a:blip r:embed="rId3">
            <a:alphaModFix/>
          </a:blip>
          <a:stretch>
            <a:fillRect/>
          </a:stretch>
        </p:blipFill>
        <p:spPr>
          <a:xfrm>
            <a:off x="7946775" y="4008200"/>
            <a:ext cx="860650" cy="905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